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6.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8.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9.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0.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1.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2.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4.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5.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6.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7.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8.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9.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20.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21.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notesSlides/notesSlide22.xml" ContentType="application/vnd.openxmlformats-officedocument.presentationml.notesSlide+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2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2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25.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26.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27.xml" ContentType="application/vnd.openxmlformats-officedocument.presentationml.notesSlide+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notesSlides/notesSlide28.xml" ContentType="application/vnd.openxmlformats-officedocument.presentationml.notes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29.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notesSlides/notesSlide30.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31.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32.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notesSlides/notesSlide33.xml" ContentType="application/vnd.openxmlformats-officedocument.presentationml.notesSlide+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notesSlides/notesSlide34.xml" ContentType="application/vnd.openxmlformats-officedocument.presentationml.notesSlide+xml"/>
  <Override PartName="/ppt/ink/ink157.xml" ContentType="application/inkml+xml"/>
  <Override PartName="/ppt/ink/ink158.xml" ContentType="application/inkml+xml"/>
  <Override PartName="/ppt/ink/ink159.xml" ContentType="application/inkml+xml"/>
  <Override PartName="/ppt/ink/ink1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9" r:id="rId3"/>
    <p:sldId id="328" r:id="rId4"/>
    <p:sldId id="292" r:id="rId5"/>
    <p:sldId id="293" r:id="rId6"/>
    <p:sldId id="294" r:id="rId7"/>
    <p:sldId id="295" r:id="rId8"/>
    <p:sldId id="331" r:id="rId9"/>
    <p:sldId id="303" r:id="rId10"/>
    <p:sldId id="296" r:id="rId11"/>
    <p:sldId id="301" r:id="rId12"/>
    <p:sldId id="321" r:id="rId13"/>
    <p:sldId id="297" r:id="rId14"/>
    <p:sldId id="299" r:id="rId15"/>
    <p:sldId id="300" r:id="rId16"/>
    <p:sldId id="306" r:id="rId17"/>
    <p:sldId id="307" r:id="rId18"/>
    <p:sldId id="323" r:id="rId19"/>
    <p:sldId id="324" r:id="rId20"/>
    <p:sldId id="308" r:id="rId21"/>
    <p:sldId id="310" r:id="rId22"/>
    <p:sldId id="309" r:id="rId23"/>
    <p:sldId id="311" r:id="rId24"/>
    <p:sldId id="313" r:id="rId25"/>
    <p:sldId id="333" r:id="rId26"/>
    <p:sldId id="312" r:id="rId27"/>
    <p:sldId id="332" r:id="rId28"/>
    <p:sldId id="317" r:id="rId29"/>
    <p:sldId id="318" r:id="rId30"/>
    <p:sldId id="319" r:id="rId31"/>
    <p:sldId id="329" r:id="rId32"/>
    <p:sldId id="320" r:id="rId33"/>
    <p:sldId id="330" r:id="rId34"/>
    <p:sldId id="325" r:id="rId35"/>
    <p:sldId id="32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83183" autoAdjust="0"/>
  </p:normalViewPr>
  <p:slideViewPr>
    <p:cSldViewPr snapToGrid="0">
      <p:cViewPr varScale="1">
        <p:scale>
          <a:sx n="77" d="100"/>
          <a:sy n="77" d="100"/>
        </p:scale>
        <p:origin x="204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1"/>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5"/>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18:06:06.616"/>
    </inkml:context>
    <inkml:brush xml:id="br0">
      <inkml:brushProperty name="width" value="0.1" units="cm"/>
      <inkml:brushProperty name="height" value="0.1" units="cm"/>
      <inkml:brushProperty name="color" value="#E71224"/>
    </inkml:brush>
  </inkml:definitions>
  <inkml:trace contextRef="#ctx0" brushRef="#br0">11757 6175 16383 0 0,'-6'0'0'0'0,"-10"0"0"0"0,-1 7 0 0 0,-4 2 0 0 0,-6-1 0 0 0,2 12 0 0 0,-1 2 0 0 0,-2-3 0 0 0,2 3 0 0 0,0-3 0 0 0,-2-5 0 0 0,3 2 0 0 0,-6-2 0 0 0,-6-3 0 0 0,5 3 0 0 0,0-1 0 0 0,0 4 0 0 0,-2-1 0 0 0,-1 4 0 0 0,-2-2 0 0 0,6 2 0 0 0,2-2 0 0 0,-2-3 0 0 0,6 1 0 0 0,0-2 0 0 0,-3-3 0 0 0,4 4 0 0 0,-7-2 0 0 0,-5 4 0 0 0,-3-1 0 0 0,-1 3 0 0 0,0-1 0 0 0,-1 9 0 0 0,1 0 0 0 0,7 2 0 0 0,3-4 0 0 0,-1-6 0 0 0,6 0 0 0 0,6 3 0 0 0,1-1 0 0 0,-4-5 0 0 0,2 1 0 0 0,5 5 0 0 0,-9-2 0 0 0,0 3 0 0 0,-2-3 0 0 0,3 1 0 0 0,-1 5 0 0 0,3 4 0 0 0,-1 3 0 0 0,4 9 0 0 0,-3 4 0 0 0,3 1 0 0 0,4-1 0 0 0,5-2 0 0 0,-3-2 0 0 0,1-1 0 0 0,2-1 0 0 0,3-2 0 0 0,2 1 0 0 0,2 5 0 0 0,1 3 0 0 0,1 0 0 0 0,0-2 0 0 0,1-2 0 0 0,-1-2 0 0 0,1-1 0 0 0,-1-1 0 0 0,0 0 0 0 0,0-1 0 0 0,0 0 0 0 0,0 7 0 0 0,0 2 0 0 0,0-1 0 0 0,7-7 0 0 0,2-5 0 0 0,-1-1 0 0 0,5-6 0 0 0,0-1 0 0 0,5-6 0 0 0,-1 2 0 0 0,3-4 0 0 0,-1 1 0 0 0,8-1 0 0 0,7-5 0 0 0,-3 2 0 0 0,1-1 0 0 0,-6 3 0 0 0,-1-1 0 0 0,2 4 0 0 0,3-3 0 0 0,-3 10 0 0 0,0 0 0 0 0,2-5 0 0 0,-5 1 0 0 0,2-4 0 0 0,2 2 0 0 0,2-3 0 0 0,-3 2 0 0 0,7-2 0 0 0,4-5 0 0 0,-5 3 0 0 0,0-2 0 0 0,-1-3 0 0 0,-5 3 0 0 0,0-1 0 0 0,1-3 0 0 0,3 4 0 0 0,2-1 0 0 0,3 5 0 0 0,1-2 0 0 0,7-3 0 0 0,4-4 0 0 0,-1-3 0 0 0,-8 4 0 0 0,-4-1 0 0 0,-1 0 0 0 0,-1-3 0 0 0,-5 4 0 0 0,-1 1 0 0 0,1-1 0 0 0,3-3 0 0 0,3-3 0 0 0,1-1 0 0 0,9-2 0 0 0,2-1 0 0 0,1 0 0 0 0,-1-1 0 0 0,-2 1 0 0 0,-2-1 0 0 0,-2 1 0 0 0,-1 0 0 0 0,0 0 0 0 0,-1 0 0 0 0,0 0 0 0 0,7 0 0 0 0,2 0 0 0 0,0 0 0 0 0,-2 0 0 0 0,-2 0 0 0 0,-2 0 0 0 0,-1 0 0 0 0,-1 0 0 0 0,0 0 0 0 0,-1 0 0 0 0,7 0 0 0 0,1 0 0 0 0,-6 0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18:06:06.617"/>
    </inkml:context>
    <inkml:brush xml:id="br0">
      <inkml:brushProperty name="width" value="0.1" units="cm"/>
      <inkml:brushProperty name="height" value="0.1" units="cm"/>
      <inkml:brushProperty name="color" value="#E71224"/>
    </inkml:brush>
  </inkml:definitions>
  <inkml:trace contextRef="#ctx0" brushRef="#br0">11419 7403 16383 0 0,'0'7'0'0'0,"7"1"0"0"0,2 7 0 0 0,6 1 0 0 0,6 10 0 0 0,8 1 0 0 0,-3 2 0 0 0,2-3 0 0 0,-4 0 0 0 0,0-5 0 0 0,-4 2 0 0 0,2-4 0 0 0,9-5 0 0 0,0 1 0 0 0,2-1 0 0 0,-6 4 0 0 0,0-3 0 0 0,1 4 0 0 0,3-1 0 0 0,-4 2 0 0 0,0-2 0 0 0,-5 3 0 0 0,1-3 0 0 0,3-4 0 0 0,-3 2 0 0 0,-13-1 0 0 0,-6 9 0 0 0,-12 1 0 0 0,-4 2 0 0 0,-7-2 0 0 0,0 0 0 0 0,-3-4 0 0 0,2 1 0 0 0,-2-3 0 0 0,3 1 0 0 0,-9-2 0 0 0,0 2 0 0 0,-1-2 0 0 0,4 2 0 0 0,0-2 0 0 0,4 2 0 0 0,-1-2 0 0 0,-3-4 0 0 0,3 2 0 0 0,-2-2 0 0 0,3 4 0 0 0,-1-2 0 0 0,4 3 0 0 0,-3-1 0 0 0,-4-4 0 0 0,3 8 0 0 0,4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2"/>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3"/>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4"/>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5"/>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1"/>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2"/>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3"/>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07:41:50.404"/>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0"/>
    </inkml:context>
    <inkml:brush xml:id="br0">
      <inkml:brushProperty name="width" value="0.1" units="cm"/>
      <inkml:brushProperty name="height" value="0.1" units="cm"/>
      <inkml:brushProperty name="color" value="#FFFFFF"/>
    </inkml:brush>
  </inkml:definitions>
  <inkml:trace contextRef="#ctx0" brushRef="#br0">34745 15558 16383 0 0,'0'0'0'0'0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81"/>
    </inkml:context>
    <inkml:brush xml:id="br0">
      <inkml:brushProperty name="width" value="0.1" units="cm"/>
      <inkml:brushProperty name="height" value="0.1" units="cm"/>
      <inkml:brushProperty name="color" value="#FFFFFF"/>
    </inkml:brush>
  </inkml:definitions>
  <inkml:trace contextRef="#ctx0" brushRef="#br0">16923 6456 16383 0 0,'0'0'0'0'0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1T18:06:06.615"/>
    </inkml:context>
    <inkml:brush xml:id="br0">
      <inkml:brushProperty name="width" value="0.1" units="cm"/>
      <inkml:brushProperty name="height" value="0.1" units="cm"/>
      <inkml:brushProperty name="color" value="#E71224"/>
    </inkml:brush>
  </inkml:definitions>
  <inkml:trace contextRef="#ctx0" brushRef="#br0">13536 8927 16383 0 0,'0'0'0'0'0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7"/>
    </inkml:context>
    <inkml:brush xml:id="br0">
      <inkml:brushProperty name="width" value="0.1" units="cm"/>
      <inkml:brushProperty name="height" value="0.1" units="cm"/>
      <inkml:brushProperty name="color" value="#FFFFFF"/>
    </inkml:brush>
  </inkml:definitions>
  <inkml:trace contextRef="#ctx0" brushRef="#br0">35168 11176 16383 0 0,'0'0'0'0'0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8"/>
    </inkml:context>
    <inkml:brush xml:id="br0">
      <inkml:brushProperty name="width" value="0.1" units="cm"/>
      <inkml:brushProperty name="height" value="0.1" units="cm"/>
      <inkml:brushProperty name="color" value="#FFFFFF"/>
    </inkml:brush>
  </inkml:definitions>
  <inkml:trace contextRef="#ctx0" brushRef="#br0">38301 11134 16383 0 0,'0'0'0'0'0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30T21:30:40.979"/>
    </inkml:context>
    <inkml:brush xml:id="br0">
      <inkml:brushProperty name="width" value="0.1" units="cm"/>
      <inkml:brushProperty name="height" value="0.1" units="cm"/>
      <inkml:brushProperty name="color" value="#FFFFFF"/>
    </inkml:brush>
  </inkml:definitions>
  <inkml:trace contextRef="#ctx0" brushRef="#br0">30152 12340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DE495-B7CD-43B3-AD9F-A7F5ED057A6D}"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E8423-E41B-4B3C-969E-3CEC684FD2A1}" type="slidenum">
              <a:rPr lang="en-US" smtClean="0"/>
              <a:t>‹#›</a:t>
            </a:fld>
            <a:endParaRPr lang="en-US"/>
          </a:p>
        </p:txBody>
      </p:sp>
    </p:spTree>
    <p:extLst>
      <p:ext uri="{BB962C8B-B14F-4D97-AF65-F5344CB8AC3E}">
        <p14:creationId xmlns:p14="http://schemas.microsoft.com/office/powerpoint/2010/main" val="193722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Подход </a:t>
            </a:r>
            <a:r>
              <a:rPr lang="en-GB" b="1" i="0" dirty="0">
                <a:solidFill>
                  <a:srgbClr val="333333"/>
                </a:solidFill>
                <a:effectLst/>
                <a:latin typeface="-apple-system"/>
              </a:rPr>
              <a:t>Hard Negative Mining</a:t>
            </a:r>
            <a:r>
              <a:rPr lang="en-GB" b="0" i="0" dirty="0">
                <a:solidFill>
                  <a:srgbClr val="333333"/>
                </a:solidFill>
                <a:effectLst/>
                <a:latin typeface="-apple-system"/>
              </a:rPr>
              <a:t> </a:t>
            </a:r>
            <a:r>
              <a:rPr lang="ru-RU" b="0" i="0" dirty="0">
                <a:solidFill>
                  <a:srgbClr val="333333"/>
                </a:solidFill>
                <a:effectLst/>
                <a:latin typeface="-apple-system"/>
              </a:rPr>
              <a:t>предлагает использовать для обучения только </a:t>
            </a:r>
            <a:r>
              <a:rPr lang="en-GB" b="0" i="0" dirty="0">
                <a:solidFill>
                  <a:srgbClr val="333333"/>
                </a:solidFill>
                <a:effectLst/>
                <a:latin typeface="-apple-system"/>
              </a:rPr>
              <a:t>hard negative, </a:t>
            </a:r>
            <a:r>
              <a:rPr lang="ru-RU" b="0" i="0" dirty="0">
                <a:solidFill>
                  <a:srgbClr val="333333"/>
                </a:solidFill>
                <a:effectLst/>
                <a:latin typeface="-apple-system"/>
              </a:rPr>
              <a:t>поскольку, научившись распознавать их, мы автоматический добиваемся наилучшей работы с </a:t>
            </a:r>
            <a:r>
              <a:rPr lang="en-GB" b="0" i="0" dirty="0">
                <a:solidFill>
                  <a:srgbClr val="333333"/>
                </a:solidFill>
                <a:effectLst/>
                <a:latin typeface="-apple-system"/>
              </a:rPr>
              <a:t>easy negative </a:t>
            </a:r>
            <a:r>
              <a:rPr lang="ru-RU" b="0" i="0" dirty="0">
                <a:solidFill>
                  <a:srgbClr val="333333"/>
                </a:solidFill>
                <a:effectLst/>
                <a:latin typeface="-apple-system"/>
              </a:rPr>
              <a:t>гипотезами. Но такая идеология будет применяться только в последующих реализациях (начиная с </a:t>
            </a:r>
            <a:r>
              <a:rPr lang="en-GB" b="0" i="0" dirty="0">
                <a:solidFill>
                  <a:srgbClr val="333333"/>
                </a:solidFill>
                <a:effectLst/>
                <a:latin typeface="-apple-system"/>
              </a:rPr>
              <a:t>Fast R-CNN).</a:t>
            </a:r>
          </a:p>
          <a:p>
            <a:endParaRPr lang="en-GB" dirty="0">
              <a:solidFill>
                <a:srgbClr val="333333"/>
              </a:solidFill>
              <a:latin typeface="-apple-system"/>
            </a:endParaRPr>
          </a:p>
          <a:p>
            <a:r>
              <a:rPr lang="en-GB">
                <a:solidFill>
                  <a:srgbClr val="333333"/>
                </a:solidFill>
              </a:rPr>
              <a:t>Позитивными на этом шаге считаются гипотезы, которые пересекаются с правильным положением объекта (по IoU) более чем на 0.5. Негативными же считаются все остальные. Для обновления весов используется мини-батч размерности 128, состоящий из 32 позитивных и 96 негативных гипотез.</a:t>
            </a:r>
            <a:endParaRPr lang="en-GB"/>
          </a:p>
        </p:txBody>
      </p:sp>
    </p:spTree>
    <p:extLst>
      <p:ext uri="{BB962C8B-B14F-4D97-AF65-F5344CB8AC3E}">
        <p14:creationId xmlns:p14="http://schemas.microsoft.com/office/powerpoint/2010/main" val="256648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Подход </a:t>
            </a:r>
            <a:r>
              <a:rPr lang="en-GB" b="1" i="0" dirty="0">
                <a:solidFill>
                  <a:srgbClr val="333333"/>
                </a:solidFill>
                <a:effectLst/>
                <a:latin typeface="-apple-system"/>
              </a:rPr>
              <a:t>Hard Negative Mining</a:t>
            </a:r>
            <a:r>
              <a:rPr lang="en-GB" b="0" i="0" dirty="0">
                <a:solidFill>
                  <a:srgbClr val="333333"/>
                </a:solidFill>
                <a:effectLst/>
                <a:latin typeface="-apple-system"/>
              </a:rPr>
              <a:t> </a:t>
            </a:r>
            <a:r>
              <a:rPr lang="ru-RU" b="0" i="0" dirty="0">
                <a:solidFill>
                  <a:srgbClr val="333333"/>
                </a:solidFill>
                <a:effectLst/>
                <a:latin typeface="-apple-system"/>
              </a:rPr>
              <a:t>предлагает использовать для обучения только </a:t>
            </a:r>
            <a:r>
              <a:rPr lang="en-GB" b="0" i="0" dirty="0">
                <a:solidFill>
                  <a:srgbClr val="333333"/>
                </a:solidFill>
                <a:effectLst/>
                <a:latin typeface="-apple-system"/>
              </a:rPr>
              <a:t>hard negative, </a:t>
            </a:r>
            <a:r>
              <a:rPr lang="ru-RU" b="0" i="0" dirty="0">
                <a:solidFill>
                  <a:srgbClr val="333333"/>
                </a:solidFill>
                <a:effectLst/>
                <a:latin typeface="-apple-system"/>
              </a:rPr>
              <a:t>поскольку, научившись распознавать их, мы автоматический добиваемся наилучшей работы с </a:t>
            </a:r>
            <a:r>
              <a:rPr lang="en-GB" b="0" i="0" dirty="0">
                <a:solidFill>
                  <a:srgbClr val="333333"/>
                </a:solidFill>
                <a:effectLst/>
                <a:latin typeface="-apple-system"/>
              </a:rPr>
              <a:t>easy negative </a:t>
            </a:r>
            <a:r>
              <a:rPr lang="ru-RU" b="0" i="0" dirty="0">
                <a:solidFill>
                  <a:srgbClr val="333333"/>
                </a:solidFill>
                <a:effectLst/>
                <a:latin typeface="-apple-system"/>
              </a:rPr>
              <a:t>гипотезами. Но такая идеология будет применяться только в последующих реализациях (начиная с </a:t>
            </a:r>
            <a:r>
              <a:rPr lang="en-GB" b="0" i="0" dirty="0">
                <a:solidFill>
                  <a:srgbClr val="333333"/>
                </a:solidFill>
                <a:effectLst/>
                <a:latin typeface="-apple-system"/>
              </a:rPr>
              <a:t>Fast R-CNN).</a:t>
            </a:r>
          </a:p>
          <a:p>
            <a:endParaRPr lang="en-GB" dirty="0">
              <a:solidFill>
                <a:srgbClr val="333333"/>
              </a:solidFill>
              <a:latin typeface="-apple-system"/>
            </a:endParaRPr>
          </a:p>
          <a:p>
            <a:r>
              <a:rPr lang="en-GB" dirty="0" err="1">
                <a:solidFill>
                  <a:srgbClr val="333333"/>
                </a:solidFill>
              </a:rPr>
              <a:t>Позитивными</a:t>
            </a:r>
            <a:r>
              <a:rPr lang="en-GB" dirty="0">
                <a:solidFill>
                  <a:srgbClr val="333333"/>
                </a:solidFill>
              </a:rPr>
              <a:t> </a:t>
            </a:r>
            <a:r>
              <a:rPr lang="en-GB" dirty="0" err="1">
                <a:solidFill>
                  <a:srgbClr val="333333"/>
                </a:solidFill>
              </a:rPr>
              <a:t>на</a:t>
            </a:r>
            <a:r>
              <a:rPr lang="en-GB" dirty="0">
                <a:solidFill>
                  <a:srgbClr val="333333"/>
                </a:solidFill>
              </a:rPr>
              <a:t> </a:t>
            </a:r>
            <a:r>
              <a:rPr lang="en-GB" dirty="0" err="1">
                <a:solidFill>
                  <a:srgbClr val="333333"/>
                </a:solidFill>
              </a:rPr>
              <a:t>этом</a:t>
            </a:r>
            <a:r>
              <a:rPr lang="en-GB" dirty="0">
                <a:solidFill>
                  <a:srgbClr val="333333"/>
                </a:solidFill>
              </a:rPr>
              <a:t> </a:t>
            </a:r>
            <a:r>
              <a:rPr lang="en-GB" dirty="0" err="1">
                <a:solidFill>
                  <a:srgbClr val="333333"/>
                </a:solidFill>
              </a:rPr>
              <a:t>шаге</a:t>
            </a:r>
            <a:r>
              <a:rPr lang="en-GB" dirty="0">
                <a:solidFill>
                  <a:srgbClr val="333333"/>
                </a:solidFill>
              </a:rPr>
              <a:t> </a:t>
            </a:r>
            <a:r>
              <a:rPr lang="en-GB" dirty="0" err="1">
                <a:solidFill>
                  <a:srgbClr val="333333"/>
                </a:solidFill>
              </a:rPr>
              <a:t>считаются</a:t>
            </a:r>
            <a:r>
              <a:rPr lang="en-GB" dirty="0">
                <a:solidFill>
                  <a:srgbClr val="333333"/>
                </a:solidFill>
              </a:rPr>
              <a:t> </a:t>
            </a:r>
            <a:r>
              <a:rPr lang="en-GB" dirty="0" err="1">
                <a:solidFill>
                  <a:srgbClr val="333333"/>
                </a:solidFill>
              </a:rPr>
              <a:t>гипотезы</a:t>
            </a:r>
            <a:r>
              <a:rPr lang="en-GB" dirty="0">
                <a:solidFill>
                  <a:srgbClr val="333333"/>
                </a:solidFill>
              </a:rPr>
              <a:t>, </a:t>
            </a:r>
            <a:r>
              <a:rPr lang="en-GB" dirty="0" err="1">
                <a:solidFill>
                  <a:srgbClr val="333333"/>
                </a:solidFill>
              </a:rPr>
              <a:t>которые</a:t>
            </a:r>
            <a:r>
              <a:rPr lang="en-GB" dirty="0">
                <a:solidFill>
                  <a:srgbClr val="333333"/>
                </a:solidFill>
              </a:rPr>
              <a:t> </a:t>
            </a:r>
            <a:r>
              <a:rPr lang="en-GB" dirty="0" err="1">
                <a:solidFill>
                  <a:srgbClr val="333333"/>
                </a:solidFill>
              </a:rPr>
              <a:t>пересекаются</a:t>
            </a:r>
            <a:r>
              <a:rPr lang="en-GB" dirty="0">
                <a:solidFill>
                  <a:srgbClr val="333333"/>
                </a:solidFill>
              </a:rPr>
              <a:t> </a:t>
            </a:r>
            <a:r>
              <a:rPr lang="en-GB" dirty="0" err="1">
                <a:solidFill>
                  <a:srgbClr val="333333"/>
                </a:solidFill>
              </a:rPr>
              <a:t>с</a:t>
            </a:r>
            <a:r>
              <a:rPr lang="en-GB" dirty="0">
                <a:solidFill>
                  <a:srgbClr val="333333"/>
                </a:solidFill>
              </a:rPr>
              <a:t> </a:t>
            </a:r>
            <a:r>
              <a:rPr lang="en-GB" dirty="0" err="1">
                <a:solidFill>
                  <a:srgbClr val="333333"/>
                </a:solidFill>
              </a:rPr>
              <a:t>правильным</a:t>
            </a:r>
            <a:r>
              <a:rPr lang="en-GB" dirty="0">
                <a:solidFill>
                  <a:srgbClr val="333333"/>
                </a:solidFill>
              </a:rPr>
              <a:t> </a:t>
            </a:r>
            <a:r>
              <a:rPr lang="en-GB" dirty="0" err="1">
                <a:solidFill>
                  <a:srgbClr val="333333"/>
                </a:solidFill>
              </a:rPr>
              <a:t>положением</a:t>
            </a:r>
            <a:r>
              <a:rPr lang="en-GB" dirty="0">
                <a:solidFill>
                  <a:srgbClr val="333333"/>
                </a:solidFill>
              </a:rPr>
              <a:t> </a:t>
            </a:r>
            <a:r>
              <a:rPr lang="en-GB" dirty="0" err="1">
                <a:solidFill>
                  <a:srgbClr val="333333"/>
                </a:solidFill>
              </a:rPr>
              <a:t>объекта</a:t>
            </a:r>
            <a:r>
              <a:rPr lang="en-GB" dirty="0">
                <a:solidFill>
                  <a:srgbClr val="333333"/>
                </a:solidFill>
              </a:rPr>
              <a:t> (</a:t>
            </a:r>
            <a:r>
              <a:rPr lang="en-GB" dirty="0" err="1">
                <a:solidFill>
                  <a:srgbClr val="333333"/>
                </a:solidFill>
              </a:rPr>
              <a:t>по</a:t>
            </a:r>
            <a:r>
              <a:rPr lang="en-GB" dirty="0">
                <a:solidFill>
                  <a:srgbClr val="333333"/>
                </a:solidFill>
              </a:rPr>
              <a:t> </a:t>
            </a:r>
            <a:r>
              <a:rPr lang="en-GB" dirty="0" err="1">
                <a:solidFill>
                  <a:srgbClr val="333333"/>
                </a:solidFill>
              </a:rPr>
              <a:t>IoU</a:t>
            </a:r>
            <a:r>
              <a:rPr lang="en-GB" dirty="0">
                <a:solidFill>
                  <a:srgbClr val="333333"/>
                </a:solidFill>
              </a:rPr>
              <a:t>) </a:t>
            </a:r>
            <a:r>
              <a:rPr lang="en-GB" dirty="0" err="1">
                <a:solidFill>
                  <a:srgbClr val="333333"/>
                </a:solidFill>
              </a:rPr>
              <a:t>более</a:t>
            </a:r>
            <a:r>
              <a:rPr lang="en-GB" dirty="0">
                <a:solidFill>
                  <a:srgbClr val="333333"/>
                </a:solidFill>
              </a:rPr>
              <a:t> </a:t>
            </a:r>
            <a:r>
              <a:rPr lang="en-GB" dirty="0" err="1">
                <a:solidFill>
                  <a:srgbClr val="333333"/>
                </a:solidFill>
              </a:rPr>
              <a:t>чем</a:t>
            </a:r>
            <a:r>
              <a:rPr lang="en-GB" dirty="0">
                <a:solidFill>
                  <a:srgbClr val="333333"/>
                </a:solidFill>
              </a:rPr>
              <a:t> </a:t>
            </a:r>
            <a:r>
              <a:rPr lang="en-GB" dirty="0" err="1">
                <a:solidFill>
                  <a:srgbClr val="333333"/>
                </a:solidFill>
              </a:rPr>
              <a:t>на</a:t>
            </a:r>
            <a:r>
              <a:rPr lang="en-GB" dirty="0">
                <a:solidFill>
                  <a:srgbClr val="333333"/>
                </a:solidFill>
              </a:rPr>
              <a:t> 0.5. </a:t>
            </a:r>
            <a:r>
              <a:rPr lang="en-GB" dirty="0" err="1">
                <a:solidFill>
                  <a:srgbClr val="333333"/>
                </a:solidFill>
              </a:rPr>
              <a:t>Негативными</a:t>
            </a:r>
            <a:r>
              <a:rPr lang="en-GB" dirty="0">
                <a:solidFill>
                  <a:srgbClr val="333333"/>
                </a:solidFill>
              </a:rPr>
              <a:t> </a:t>
            </a:r>
            <a:r>
              <a:rPr lang="en-GB" dirty="0" err="1">
                <a:solidFill>
                  <a:srgbClr val="333333"/>
                </a:solidFill>
              </a:rPr>
              <a:t>же</a:t>
            </a:r>
            <a:r>
              <a:rPr lang="en-GB" dirty="0">
                <a:solidFill>
                  <a:srgbClr val="333333"/>
                </a:solidFill>
              </a:rPr>
              <a:t> </a:t>
            </a:r>
            <a:r>
              <a:rPr lang="en-GB" dirty="0" err="1">
                <a:solidFill>
                  <a:srgbClr val="333333"/>
                </a:solidFill>
              </a:rPr>
              <a:t>считаются</a:t>
            </a:r>
            <a:r>
              <a:rPr lang="en-GB" dirty="0">
                <a:solidFill>
                  <a:srgbClr val="333333"/>
                </a:solidFill>
              </a:rPr>
              <a:t> </a:t>
            </a:r>
            <a:r>
              <a:rPr lang="en-GB" dirty="0" err="1">
                <a:solidFill>
                  <a:srgbClr val="333333"/>
                </a:solidFill>
              </a:rPr>
              <a:t>все</a:t>
            </a:r>
            <a:r>
              <a:rPr lang="en-GB" dirty="0">
                <a:solidFill>
                  <a:srgbClr val="333333"/>
                </a:solidFill>
              </a:rPr>
              <a:t> </a:t>
            </a:r>
            <a:r>
              <a:rPr lang="en-GB" dirty="0" err="1">
                <a:solidFill>
                  <a:srgbClr val="333333"/>
                </a:solidFill>
              </a:rPr>
              <a:t>остальные</a:t>
            </a:r>
            <a:r>
              <a:rPr lang="en-GB" dirty="0">
                <a:solidFill>
                  <a:srgbClr val="333333"/>
                </a:solidFill>
              </a:rPr>
              <a:t>. </a:t>
            </a:r>
            <a:r>
              <a:rPr lang="en-GB" dirty="0" err="1">
                <a:solidFill>
                  <a:srgbClr val="333333"/>
                </a:solidFill>
              </a:rPr>
              <a:t>Для</a:t>
            </a:r>
            <a:r>
              <a:rPr lang="en-GB" dirty="0">
                <a:solidFill>
                  <a:srgbClr val="333333"/>
                </a:solidFill>
              </a:rPr>
              <a:t> </a:t>
            </a:r>
            <a:r>
              <a:rPr lang="en-GB" dirty="0" err="1">
                <a:solidFill>
                  <a:srgbClr val="333333"/>
                </a:solidFill>
              </a:rPr>
              <a:t>обновления</a:t>
            </a:r>
            <a:r>
              <a:rPr lang="en-GB" dirty="0">
                <a:solidFill>
                  <a:srgbClr val="333333"/>
                </a:solidFill>
              </a:rPr>
              <a:t> </a:t>
            </a:r>
            <a:r>
              <a:rPr lang="en-GB" dirty="0" err="1">
                <a:solidFill>
                  <a:srgbClr val="333333"/>
                </a:solidFill>
              </a:rPr>
              <a:t>весов</a:t>
            </a:r>
            <a:r>
              <a:rPr lang="en-GB" dirty="0">
                <a:solidFill>
                  <a:srgbClr val="333333"/>
                </a:solidFill>
              </a:rPr>
              <a:t> </a:t>
            </a:r>
            <a:r>
              <a:rPr lang="en-GB" dirty="0" err="1">
                <a:solidFill>
                  <a:srgbClr val="333333"/>
                </a:solidFill>
              </a:rPr>
              <a:t>используется</a:t>
            </a:r>
            <a:r>
              <a:rPr lang="en-GB" dirty="0">
                <a:solidFill>
                  <a:srgbClr val="333333"/>
                </a:solidFill>
              </a:rPr>
              <a:t> </a:t>
            </a:r>
            <a:r>
              <a:rPr lang="en-GB" dirty="0" err="1">
                <a:solidFill>
                  <a:srgbClr val="333333"/>
                </a:solidFill>
              </a:rPr>
              <a:t>мини-батч</a:t>
            </a:r>
            <a:r>
              <a:rPr lang="en-GB" dirty="0">
                <a:solidFill>
                  <a:srgbClr val="333333"/>
                </a:solidFill>
              </a:rPr>
              <a:t> </a:t>
            </a:r>
            <a:r>
              <a:rPr lang="en-GB" dirty="0" err="1">
                <a:solidFill>
                  <a:srgbClr val="333333"/>
                </a:solidFill>
              </a:rPr>
              <a:t>размерности</a:t>
            </a:r>
            <a:r>
              <a:rPr lang="en-GB" dirty="0">
                <a:solidFill>
                  <a:srgbClr val="333333"/>
                </a:solidFill>
              </a:rPr>
              <a:t> 128, </a:t>
            </a:r>
            <a:r>
              <a:rPr lang="en-GB" dirty="0" err="1">
                <a:solidFill>
                  <a:srgbClr val="333333"/>
                </a:solidFill>
              </a:rPr>
              <a:t>состоящий</a:t>
            </a:r>
            <a:r>
              <a:rPr lang="en-GB" dirty="0">
                <a:solidFill>
                  <a:srgbClr val="333333"/>
                </a:solidFill>
              </a:rPr>
              <a:t> </a:t>
            </a:r>
            <a:r>
              <a:rPr lang="en-GB" dirty="0" err="1">
                <a:solidFill>
                  <a:srgbClr val="333333"/>
                </a:solidFill>
              </a:rPr>
              <a:t>из</a:t>
            </a:r>
            <a:r>
              <a:rPr lang="en-GB" dirty="0">
                <a:solidFill>
                  <a:srgbClr val="333333"/>
                </a:solidFill>
              </a:rPr>
              <a:t> 32 </a:t>
            </a:r>
            <a:r>
              <a:rPr lang="en-GB" dirty="0" err="1">
                <a:solidFill>
                  <a:srgbClr val="333333"/>
                </a:solidFill>
              </a:rPr>
              <a:t>позитивных</a:t>
            </a:r>
            <a:r>
              <a:rPr lang="en-GB" dirty="0">
                <a:solidFill>
                  <a:srgbClr val="333333"/>
                </a:solidFill>
              </a:rPr>
              <a:t> </a:t>
            </a:r>
            <a:r>
              <a:rPr lang="en-GB" dirty="0" err="1">
                <a:solidFill>
                  <a:srgbClr val="333333"/>
                </a:solidFill>
              </a:rPr>
              <a:t>и</a:t>
            </a:r>
            <a:r>
              <a:rPr lang="en-GB" dirty="0">
                <a:solidFill>
                  <a:srgbClr val="333333"/>
                </a:solidFill>
              </a:rPr>
              <a:t> 96 </a:t>
            </a:r>
            <a:r>
              <a:rPr lang="en-GB" dirty="0" err="1">
                <a:solidFill>
                  <a:srgbClr val="333333"/>
                </a:solidFill>
              </a:rPr>
              <a:t>негативных</a:t>
            </a:r>
            <a:r>
              <a:rPr lang="en-GB" dirty="0">
                <a:solidFill>
                  <a:srgbClr val="333333"/>
                </a:solidFill>
              </a:rPr>
              <a:t> </a:t>
            </a:r>
            <a:r>
              <a:rPr lang="en-GB" dirty="0" err="1">
                <a:solidFill>
                  <a:srgbClr val="333333"/>
                </a:solidFill>
              </a:rPr>
              <a:t>гипотез</a:t>
            </a:r>
            <a:r>
              <a:rPr lang="en-GB" dirty="0">
                <a:solidFill>
                  <a:srgbClr val="333333"/>
                </a:solidFill>
              </a:rPr>
              <a:t>.</a:t>
            </a:r>
            <a:endParaRPr lang="en-GB" dirty="0"/>
          </a:p>
        </p:txBody>
      </p:sp>
    </p:spTree>
    <p:extLst>
      <p:ext uri="{BB962C8B-B14F-4D97-AF65-F5344CB8AC3E}">
        <p14:creationId xmlns:p14="http://schemas.microsoft.com/office/powerpoint/2010/main" val="197500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113574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Проблемы</a:t>
            </a:r>
            <a:r>
              <a:rPr lang="en-US" dirty="0"/>
              <a:t> с </a:t>
            </a:r>
            <a:r>
              <a:rPr lang="en-US" dirty="0" err="1"/>
              <a:t>тем</a:t>
            </a:r>
            <a:r>
              <a:rPr lang="en-US" dirty="0"/>
              <a:t> </a:t>
            </a:r>
            <a:r>
              <a:rPr lang="en-US" dirty="0" err="1"/>
              <a:t>что</a:t>
            </a:r>
            <a:r>
              <a:rPr lang="en-US" dirty="0"/>
              <a:t> у </a:t>
            </a:r>
            <a:r>
              <a:rPr lang="en-US" dirty="0" err="1"/>
              <a:t>каждой</a:t>
            </a:r>
            <a:r>
              <a:rPr lang="en-US" dirty="0"/>
              <a:t> </a:t>
            </a:r>
            <a:r>
              <a:rPr lang="en-US" dirty="0" err="1"/>
              <a:t>картинки</a:t>
            </a:r>
            <a:r>
              <a:rPr lang="en-US" dirty="0"/>
              <a:t> </a:t>
            </a:r>
            <a:r>
              <a:rPr lang="en-US" dirty="0" err="1"/>
              <a:t>разное</a:t>
            </a:r>
            <a:r>
              <a:rPr lang="en-US" dirty="0"/>
              <a:t> </a:t>
            </a:r>
            <a:r>
              <a:rPr lang="en-US" dirty="0" err="1"/>
              <a:t>количество</a:t>
            </a:r>
            <a:r>
              <a:rPr lang="en-US" dirty="0"/>
              <a:t> </a:t>
            </a:r>
            <a:r>
              <a:rPr lang="en-US" dirty="0" err="1"/>
              <a:t>выходов</a:t>
            </a:r>
            <a:endParaRPr lang="ru-RU" dirty="0" err="1"/>
          </a:p>
        </p:txBody>
      </p:sp>
    </p:spTree>
    <p:extLst>
      <p:ext uri="{BB962C8B-B14F-4D97-AF65-F5344CB8AC3E}">
        <p14:creationId xmlns:p14="http://schemas.microsoft.com/office/powerpoint/2010/main" val="3601007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Проблемы</a:t>
            </a:r>
            <a:r>
              <a:rPr lang="en-US" dirty="0"/>
              <a:t> с </a:t>
            </a:r>
            <a:r>
              <a:rPr lang="en-US" dirty="0" err="1"/>
              <a:t>слайдинг</a:t>
            </a:r>
            <a:r>
              <a:rPr lang="en-US" dirty="0"/>
              <a:t> </a:t>
            </a:r>
            <a:r>
              <a:rPr lang="en-US" dirty="0" err="1"/>
              <a:t>виндоу</a:t>
            </a:r>
            <a:r>
              <a:rPr lang="en-US" dirty="0"/>
              <a:t>, </a:t>
            </a:r>
            <a:r>
              <a:rPr lang="en-US" dirty="0" err="1"/>
              <a:t>очень</a:t>
            </a:r>
            <a:r>
              <a:rPr lang="en-US" dirty="0"/>
              <a:t> </a:t>
            </a:r>
            <a:r>
              <a:rPr lang="en-US" dirty="0" err="1"/>
              <a:t>много</a:t>
            </a:r>
            <a:r>
              <a:rPr lang="en-US" dirty="0"/>
              <a:t> </a:t>
            </a:r>
            <a:r>
              <a:rPr lang="en-US" dirty="0" err="1"/>
              <a:t>вычислений</a:t>
            </a:r>
            <a:endParaRPr lang="ru-RU" dirty="0" err="1"/>
          </a:p>
        </p:txBody>
      </p:sp>
    </p:spTree>
    <p:extLst>
      <p:ext uri="{BB962C8B-B14F-4D97-AF65-F5344CB8AC3E}">
        <p14:creationId xmlns:p14="http://schemas.microsoft.com/office/powerpoint/2010/main" val="2244574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Regions of Interest from a proposal method</a:t>
            </a:r>
            <a:endParaRPr lang="ru-RU" dirty="0"/>
          </a:p>
          <a:p>
            <a:r>
              <a:rPr lang="en-GB" b="1" i="0" dirty="0">
                <a:solidFill>
                  <a:srgbClr val="333333"/>
                </a:solidFill>
                <a:effectLst/>
                <a:latin typeface="-apple-system"/>
              </a:rPr>
              <a:t>Selective Search</a:t>
            </a:r>
            <a:r>
              <a:rPr lang="en-GB" b="0" i="0" dirty="0">
                <a:solidFill>
                  <a:srgbClr val="333333"/>
                </a:solidFill>
                <a:effectLst/>
                <a:latin typeface="-apple-system"/>
              </a:rPr>
              <a:t> – </a:t>
            </a:r>
            <a:r>
              <a:rPr lang="ru-RU" b="0" i="0" dirty="0" err="1">
                <a:solidFill>
                  <a:srgbClr val="333333"/>
                </a:solidFill>
                <a:effectLst/>
                <a:latin typeface="-apple-system"/>
              </a:rPr>
              <a:t>верхнеуровнево</a:t>
            </a:r>
            <a:r>
              <a:rPr lang="ru-RU" b="0" i="0" dirty="0">
                <a:solidFill>
                  <a:srgbClr val="333333"/>
                </a:solidFill>
                <a:effectLst/>
                <a:latin typeface="-apple-system"/>
              </a:rPr>
              <a:t>, он позволяет составить набор гипотез (класс объекта пока не имеет значения), на основе сегментации определить границы объектов по интенсивности пикселей, перепаду цветов, контраста и текстур. При этом авторы отмечают, что можно использовать любой аналогичный алгоритм. Таким образом выделяется примерно 2000 разных регионов, которые частично друг друга перекрывают. Для более точной последующей обработки каждая гипотеза дополнительно расширяется на 16 пикселей во всех 4 направлениях – как бы добавляя </a:t>
            </a:r>
            <a:r>
              <a:rPr lang="ru-RU" b="0" i="1" dirty="0">
                <a:solidFill>
                  <a:srgbClr val="333333"/>
                </a:solidFill>
                <a:effectLst/>
                <a:latin typeface="-apple-system"/>
              </a:rPr>
              <a:t>контекст</a:t>
            </a:r>
            <a:r>
              <a:rPr lang="ru-RU" b="0" i="0" dirty="0">
                <a:solidFill>
                  <a:srgbClr val="333333"/>
                </a:solidFill>
                <a:effectLst/>
                <a:latin typeface="-apple-system"/>
              </a:rPr>
              <a:t>.</a:t>
            </a:r>
            <a:endParaRPr lang="en-GB" b="0" i="0" dirty="0">
              <a:solidFill>
                <a:srgbClr val="333333"/>
              </a:solidFill>
              <a:effectLst/>
              <a:latin typeface="-apple-system"/>
            </a:endParaRPr>
          </a:p>
          <a:p>
            <a:endParaRPr lang="en-GB" b="0" i="0" dirty="0">
              <a:solidFill>
                <a:srgbClr val="333333"/>
              </a:solidFill>
              <a:effectLst/>
              <a:latin typeface="-apple-system"/>
            </a:endParaRPr>
          </a:p>
          <a:p>
            <a:r>
              <a:rPr lang="ru-RU" b="0" i="0" dirty="0">
                <a:solidFill>
                  <a:srgbClr val="333333"/>
                </a:solidFill>
                <a:effectLst/>
                <a:latin typeface="-apple-system"/>
              </a:rPr>
              <a:t>Блок выделения гипотез не подлежит обучению.</a:t>
            </a:r>
            <a:endParaRPr lang="en-GB" b="0" i="0" dirty="0">
              <a:solidFill>
                <a:srgbClr val="333333"/>
              </a:solidFill>
              <a:effectLst/>
              <a:latin typeface="-apple-system"/>
            </a:endParaRPr>
          </a:p>
          <a:p>
            <a:endParaRPr lang="en-GB" b="0" i="0" dirty="0">
              <a:solidFill>
                <a:srgbClr val="333333"/>
              </a:solidFill>
              <a:effectLst/>
              <a:latin typeface="-apple-system"/>
            </a:endParaRPr>
          </a:p>
          <a:p>
            <a:r>
              <a:rPr lang="ru-RU" dirty="0"/>
              <a:t>Регрессия обучается уточнять координаты регионов, предложенных </a:t>
            </a:r>
            <a:r>
              <a:rPr lang="en-GB" dirty="0" err="1"/>
              <a:t>SelectiveSearch</a:t>
            </a:r>
            <a:endParaRPr lang="en-GB" b="0" i="0" dirty="0">
              <a:solidFill>
                <a:srgbClr val="333333"/>
              </a:solidFill>
              <a:effectLst/>
              <a:latin typeface="-apple-system"/>
            </a:endParaRPr>
          </a:p>
          <a:p>
            <a:endParaRPr lang="en-GB" b="0" i="0" dirty="0">
              <a:solidFill>
                <a:srgbClr val="333333"/>
              </a:solidFill>
              <a:effectLst/>
              <a:latin typeface="-apple-system"/>
            </a:endParaRPr>
          </a:p>
          <a:p>
            <a:r>
              <a:rPr lang="en-GB" b="0" i="0" dirty="0" err="1">
                <a:solidFill>
                  <a:srgbClr val="333333"/>
                </a:solidFill>
                <a:effectLst/>
                <a:latin typeface="-apple-system"/>
              </a:rPr>
              <a:t>К</a:t>
            </a:r>
            <a:r>
              <a:rPr lang="ru-RU" b="0" i="0" dirty="0" err="1">
                <a:solidFill>
                  <a:srgbClr val="333333"/>
                </a:solidFill>
                <a:effectLst/>
                <a:latin typeface="-apple-system"/>
              </a:rPr>
              <a:t>лассифицируем</a:t>
            </a:r>
            <a:r>
              <a:rPr lang="ru-RU" b="0" i="0" dirty="0">
                <a:solidFill>
                  <a:srgbClr val="333333"/>
                </a:solidFill>
                <a:effectLst/>
                <a:latin typeface="-apple-system"/>
              </a:rPr>
              <a:t> + оптимизируем границы </a:t>
            </a:r>
            <a:r>
              <a:rPr lang="ru-RU" b="0" i="0" dirty="0" err="1">
                <a:solidFill>
                  <a:srgbClr val="333333"/>
                </a:solidFill>
                <a:effectLst/>
                <a:latin typeface="-apple-system"/>
              </a:rPr>
              <a:t>баундинг</a:t>
            </a:r>
            <a:r>
              <a:rPr lang="ru-RU" b="0" i="0" dirty="0">
                <a:solidFill>
                  <a:srgbClr val="333333"/>
                </a:solidFill>
                <a:effectLst/>
                <a:latin typeface="-apple-system"/>
              </a:rPr>
              <a:t> бокса</a:t>
            </a:r>
            <a:endParaRPr lang="ru-RU" dirty="0"/>
          </a:p>
        </p:txBody>
      </p:sp>
    </p:spTree>
    <p:extLst>
      <p:ext uri="{BB962C8B-B14F-4D97-AF65-F5344CB8AC3E}">
        <p14:creationId xmlns:p14="http://schemas.microsoft.com/office/powerpoint/2010/main" val="271077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endParaRPr lang="en-GB" b="0" i="0" dirty="0">
              <a:solidFill>
                <a:srgbClr val="333333"/>
              </a:solidFill>
              <a:effectLst/>
              <a:latin typeface="-apple-system"/>
            </a:endParaRPr>
          </a:p>
          <a:p>
            <a:pPr algn="l">
              <a:buFont typeface="+mj-lt"/>
              <a:buAutoNum type="arabicPeriod"/>
            </a:pPr>
            <a:r>
              <a:rPr lang="ru-RU" dirty="0"/>
              <a:t>отбрасываем регионы с низкой уверенностью</a:t>
            </a:r>
            <a:endParaRPr lang="en-GB" dirty="0"/>
          </a:p>
          <a:p>
            <a:pPr algn="l">
              <a:buFont typeface="+mj-lt"/>
              <a:buAutoNum type="arabicPeriod"/>
            </a:pPr>
            <a:r>
              <a:rPr lang="ru-RU" dirty="0"/>
              <a:t> упорядочиваем регионы по убыванию уверенности</a:t>
            </a:r>
            <a:endParaRPr lang="en-GB" dirty="0"/>
          </a:p>
          <a:p>
            <a:pPr algn="l">
              <a:buFont typeface="+mj-lt"/>
              <a:buAutoNum type="arabicPeriod"/>
            </a:pPr>
            <a:r>
              <a:rPr lang="ru-RU" dirty="0"/>
              <a:t> последовательно, начиная с региона максимальной уверенности, к менее уверенным:</a:t>
            </a:r>
            <a:endParaRPr lang="en-GB" dirty="0"/>
          </a:p>
          <a:p>
            <a:pPr algn="l">
              <a:buFont typeface="+mj-lt"/>
              <a:buAutoNum type="arabicPeriod"/>
            </a:pPr>
            <a:r>
              <a:rPr lang="ru-RU" dirty="0"/>
              <a:t> если регион имеет высокий </a:t>
            </a:r>
            <a:r>
              <a:rPr lang="en-GB" dirty="0" err="1"/>
              <a:t>IoU</a:t>
            </a:r>
            <a:r>
              <a:rPr lang="en-GB" dirty="0"/>
              <a:t> </a:t>
            </a:r>
            <a:r>
              <a:rPr lang="ru-RU" dirty="0"/>
              <a:t>с др. регионом более низкой уверенности, отбрасываем 2й регион.</a:t>
            </a:r>
            <a:endParaRPr lang="en-GB" dirty="0"/>
          </a:p>
          <a:p>
            <a:pPr algn="l">
              <a:buFont typeface="+mj-lt"/>
              <a:buAutoNum type="arabicPeriod"/>
            </a:pPr>
            <a:endParaRPr lang="en-GB" b="0" i="0" dirty="0">
              <a:solidFill>
                <a:srgbClr val="33333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dirty="0"/>
              <a:t>Подавление не-максимумов</a:t>
            </a:r>
            <a:endParaRPr lang="ru-RU" b="0" i="0" dirty="0">
              <a:solidFill>
                <a:srgbClr val="333333"/>
              </a:solidFill>
              <a:effectLst/>
              <a:latin typeface="-apple-system"/>
            </a:endParaRPr>
          </a:p>
        </p:txBody>
      </p:sp>
    </p:spTree>
    <p:extLst>
      <p:ext uri="{BB962C8B-B14F-4D97-AF65-F5344CB8AC3E}">
        <p14:creationId xmlns:p14="http://schemas.microsoft.com/office/powerpoint/2010/main" val="1746001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endParaRPr lang="en-GB" b="0" i="0" dirty="0">
              <a:solidFill>
                <a:srgbClr val="333333"/>
              </a:solidFill>
              <a:effectLst/>
              <a:latin typeface="-apple-system"/>
            </a:endParaRPr>
          </a:p>
          <a:p>
            <a:pPr algn="l">
              <a:buFont typeface="+mj-lt"/>
              <a:buAutoNum type="arabicPeriod"/>
            </a:pPr>
            <a:r>
              <a:rPr lang="ru-RU" dirty="0"/>
              <a:t>отбрасываем регионы с низкой уверенностью</a:t>
            </a:r>
            <a:endParaRPr lang="en-GB" dirty="0"/>
          </a:p>
          <a:p>
            <a:pPr algn="l">
              <a:buFont typeface="+mj-lt"/>
              <a:buAutoNum type="arabicPeriod"/>
            </a:pPr>
            <a:r>
              <a:rPr lang="ru-RU" dirty="0"/>
              <a:t> упорядочиваем регионы по убыванию уверенности</a:t>
            </a:r>
            <a:endParaRPr lang="en-GB" dirty="0"/>
          </a:p>
          <a:p>
            <a:pPr algn="l">
              <a:buFont typeface="+mj-lt"/>
              <a:buAutoNum type="arabicPeriod"/>
            </a:pPr>
            <a:r>
              <a:rPr lang="ru-RU" dirty="0"/>
              <a:t> последовательно, начиная с региона максимальной уверенности, к менее уверенным:</a:t>
            </a:r>
            <a:endParaRPr lang="en-GB" dirty="0"/>
          </a:p>
          <a:p>
            <a:pPr algn="l">
              <a:buFont typeface="+mj-lt"/>
              <a:buAutoNum type="arabicPeriod"/>
            </a:pPr>
            <a:r>
              <a:rPr lang="ru-RU" dirty="0"/>
              <a:t> если регион имеет высокий </a:t>
            </a:r>
            <a:r>
              <a:rPr lang="en-GB" dirty="0" err="1"/>
              <a:t>IoU</a:t>
            </a:r>
            <a:r>
              <a:rPr lang="en-GB" dirty="0"/>
              <a:t> </a:t>
            </a:r>
            <a:r>
              <a:rPr lang="ru-RU" dirty="0"/>
              <a:t>с др. регионом более низкой уверенности, отбрасываем 2й регион.</a:t>
            </a:r>
            <a:endParaRPr lang="en-GB" dirty="0"/>
          </a:p>
          <a:p>
            <a:pPr algn="l">
              <a:buFont typeface="+mj-lt"/>
              <a:buAutoNum type="arabicPeriod"/>
            </a:pPr>
            <a:endParaRPr lang="en-GB" b="0" i="0" dirty="0">
              <a:solidFill>
                <a:srgbClr val="33333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dirty="0"/>
              <a:t>Подавление не-максимумов</a:t>
            </a:r>
            <a:endParaRPr lang="ru-RU" b="0" i="0" dirty="0">
              <a:solidFill>
                <a:srgbClr val="333333"/>
              </a:solidFill>
              <a:effectLst/>
              <a:latin typeface="-apple-system"/>
            </a:endParaRPr>
          </a:p>
        </p:txBody>
      </p:sp>
    </p:spTree>
    <p:extLst>
      <p:ext uri="{BB962C8B-B14F-4D97-AF65-F5344CB8AC3E}">
        <p14:creationId xmlns:p14="http://schemas.microsoft.com/office/powerpoint/2010/main" val="781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ru-RU" dirty="0"/>
              <a:t>Быстрое решение проблемы того, что регионы разных размеров, а </a:t>
            </a:r>
            <a:r>
              <a:rPr lang="en-GB" dirty="0"/>
              <a:t>SPP-net </a:t>
            </a:r>
            <a:r>
              <a:rPr lang="ru-RU" dirty="0"/>
              <a:t>просто эффектный способ перевода его в признаки Сеть на всем изображении разом</a:t>
            </a:r>
            <a:endParaRPr lang="ru-RU" b="0" i="0" dirty="0">
              <a:solidFill>
                <a:srgbClr val="333333"/>
              </a:solidFill>
              <a:effectLst/>
              <a:latin typeface="-apple-system"/>
            </a:endParaRPr>
          </a:p>
        </p:txBody>
      </p:sp>
    </p:spTree>
    <p:extLst>
      <p:ext uri="{BB962C8B-B14F-4D97-AF65-F5344CB8AC3E}">
        <p14:creationId xmlns:p14="http://schemas.microsoft.com/office/powerpoint/2010/main" val="673204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ru-RU" dirty="0"/>
          </a:p>
          <a:p>
            <a:r>
              <a:rPr lang="en-US" dirty="0" err="1"/>
              <a:t>В</a:t>
            </a:r>
            <a:r>
              <a:rPr lang="en-US" dirty="0"/>
              <a:t> </a:t>
            </a:r>
            <a:r>
              <a:rPr lang="en-US" dirty="0" err="1"/>
              <a:t>изначальной</a:t>
            </a:r>
            <a:r>
              <a:rPr lang="en-US" dirty="0"/>
              <a:t> </a:t>
            </a:r>
            <a:r>
              <a:rPr lang="en-US" dirty="0" err="1"/>
              <a:t>концепции</a:t>
            </a:r>
            <a:r>
              <a:rPr lang="en-US" dirty="0"/>
              <a:t> R-CNN </a:t>
            </a:r>
            <a:r>
              <a:rPr lang="en-US" b="0" i="0" dirty="0" err="1">
                <a:effectLst/>
              </a:rPr>
              <a:t>каждая</a:t>
            </a:r>
            <a:r>
              <a:rPr lang="en-US" b="0" i="0" dirty="0">
                <a:effectLst/>
              </a:rPr>
              <a:t> </a:t>
            </a:r>
            <a:r>
              <a:rPr lang="en-US" dirty="0" err="1"/>
              <a:t>предложенная</a:t>
            </a:r>
            <a:r>
              <a:rPr lang="en-US" dirty="0"/>
              <a:t> </a:t>
            </a:r>
            <a:r>
              <a:rPr lang="en-US" b="0" i="0" dirty="0" err="1">
                <a:effectLst/>
              </a:rPr>
              <a:t>гипотеза</a:t>
            </a:r>
            <a:r>
              <a:rPr lang="en-US" b="0" i="0" dirty="0">
                <a:effectLst/>
              </a:rPr>
              <a:t> </a:t>
            </a:r>
            <a:r>
              <a:rPr lang="en-US" dirty="0" err="1"/>
              <a:t>по</a:t>
            </a:r>
            <a:r>
              <a:rPr lang="en-US" dirty="0"/>
              <a:t> </a:t>
            </a:r>
            <a:r>
              <a:rPr lang="en-US" dirty="0" err="1"/>
              <a:t>отдельности</a:t>
            </a:r>
            <a:r>
              <a:rPr lang="en-US" dirty="0"/>
              <a:t> </a:t>
            </a:r>
            <a:r>
              <a:rPr lang="en-US" dirty="0" err="1"/>
              <a:t>обрабатывается</a:t>
            </a:r>
            <a:r>
              <a:rPr lang="en-US" dirty="0"/>
              <a:t> с </a:t>
            </a:r>
            <a:r>
              <a:rPr lang="en-US" dirty="0" err="1"/>
              <a:t>помощью</a:t>
            </a:r>
            <a:r>
              <a:rPr lang="en-US" dirty="0"/>
              <a:t> CNN </a:t>
            </a:r>
            <a:r>
              <a:rPr lang="en-US" b="0" i="0" dirty="0">
                <a:effectLst/>
              </a:rPr>
              <a:t>– </a:t>
            </a:r>
            <a:r>
              <a:rPr lang="en-US" dirty="0" err="1"/>
              <a:t>такой</a:t>
            </a:r>
            <a:r>
              <a:rPr lang="en-US" dirty="0"/>
              <a:t> </a:t>
            </a:r>
            <a:r>
              <a:rPr lang="en-US" dirty="0" err="1"/>
              <a:t>подход</a:t>
            </a:r>
            <a:r>
              <a:rPr lang="en-US" dirty="0"/>
              <a:t> </a:t>
            </a:r>
            <a:r>
              <a:rPr lang="en-US" dirty="0" err="1"/>
              <a:t>стал</a:t>
            </a:r>
            <a:r>
              <a:rPr lang="en-US" dirty="0"/>
              <a:t> </a:t>
            </a:r>
            <a:r>
              <a:rPr lang="en-US" dirty="0" err="1"/>
              <a:t>своеобразным</a:t>
            </a:r>
            <a:r>
              <a:rPr lang="en-US" dirty="0"/>
              <a:t> </a:t>
            </a:r>
            <a:r>
              <a:rPr lang="en-US" dirty="0" err="1"/>
              <a:t>бутылочным</a:t>
            </a:r>
            <a:r>
              <a:rPr lang="en-US" dirty="0"/>
              <a:t> </a:t>
            </a:r>
            <a:r>
              <a:rPr lang="en-US" dirty="0" err="1"/>
              <a:t>горлышком</a:t>
            </a:r>
            <a:r>
              <a:rPr lang="en-US" b="0" i="0" dirty="0">
                <a:effectLst/>
              </a:rPr>
              <a:t>.</a:t>
            </a:r>
            <a:endParaRPr lang="ru-RU" b="0" i="0" dirty="0">
              <a:effectLst/>
            </a:endParaRPr>
          </a:p>
          <a:p>
            <a:endParaRPr lang="ru-RU" b="0" i="0" dirty="0">
              <a:effectLst/>
            </a:endParaRPr>
          </a:p>
          <a:p>
            <a:r>
              <a:rPr lang="en-GB" b="1" dirty="0"/>
              <a:t>R-CNN + SPP + </a:t>
            </a:r>
            <a:r>
              <a:rPr lang="ru-RU" b="1" dirty="0"/>
              <a:t>регрессию встроили в НС </a:t>
            </a:r>
          </a:p>
          <a:p>
            <a:r>
              <a:rPr lang="ru-RU" dirty="0"/>
              <a:t>Обучение в одну стадию (раньше </a:t>
            </a:r>
            <a:r>
              <a:rPr lang="en-GB" dirty="0"/>
              <a:t>CNN </a:t>
            </a:r>
            <a:r>
              <a:rPr lang="ru-RU" dirty="0"/>
              <a:t>-</a:t>
            </a:r>
            <a:r>
              <a:rPr lang="en-GB" dirty="0"/>
              <a:t>&gt; SVM -&gt; regression)</a:t>
            </a:r>
            <a:endParaRPr lang="en-US" b="1" i="0" dirty="0">
              <a:effectLst/>
            </a:endParaRPr>
          </a:p>
          <a:p>
            <a:endParaRPr lang="en-US" dirty="0"/>
          </a:p>
          <a:p>
            <a:r>
              <a:rPr lang="en-US" dirty="0" err="1"/>
              <a:t>Для</a:t>
            </a:r>
            <a:r>
              <a:rPr lang="en-US" dirty="0"/>
              <a:t> </a:t>
            </a:r>
            <a:r>
              <a:rPr lang="en-US" dirty="0" err="1"/>
              <a:t>решения</a:t>
            </a:r>
            <a:r>
              <a:rPr lang="en-US" dirty="0"/>
              <a:t> </a:t>
            </a:r>
            <a:r>
              <a:rPr lang="en-US" dirty="0" err="1"/>
              <a:t>этой</a:t>
            </a:r>
            <a:r>
              <a:rPr lang="en-US" dirty="0"/>
              <a:t> </a:t>
            </a:r>
            <a:r>
              <a:rPr lang="en-US" dirty="0" err="1"/>
              <a:t>проблемы</a:t>
            </a:r>
            <a:r>
              <a:rPr lang="en-US" dirty="0"/>
              <a:t> </a:t>
            </a:r>
            <a:r>
              <a:rPr lang="en-US" dirty="0" err="1"/>
              <a:t>был</a:t>
            </a:r>
            <a:r>
              <a:rPr lang="en-US" dirty="0"/>
              <a:t> </a:t>
            </a:r>
            <a:r>
              <a:rPr lang="en-US" dirty="0" err="1"/>
              <a:t>разработан</a:t>
            </a:r>
            <a:r>
              <a:rPr lang="en-US" dirty="0"/>
              <a:t> </a:t>
            </a:r>
            <a:r>
              <a:rPr lang="en-US" b="1" dirty="0"/>
              <a:t>Region of Interest (</a:t>
            </a:r>
            <a:r>
              <a:rPr lang="en-US" b="1" dirty="0" err="1"/>
              <a:t>RoI</a:t>
            </a:r>
            <a:r>
              <a:rPr lang="en-US" b="1" dirty="0"/>
              <a:t>)</a:t>
            </a:r>
            <a:r>
              <a:rPr lang="en-US" dirty="0"/>
              <a:t> </a:t>
            </a:r>
            <a:r>
              <a:rPr lang="en-US" dirty="0" err="1"/>
              <a:t>слой</a:t>
            </a:r>
            <a:r>
              <a:rPr lang="en-US" dirty="0"/>
              <a:t>. </a:t>
            </a:r>
            <a:r>
              <a:rPr lang="en-US" dirty="0" err="1"/>
              <a:t>Этот</a:t>
            </a:r>
            <a:r>
              <a:rPr lang="en-US" dirty="0"/>
              <a:t> </a:t>
            </a:r>
            <a:r>
              <a:rPr lang="en-US" dirty="0" err="1"/>
              <a:t>слой</a:t>
            </a:r>
            <a:r>
              <a:rPr lang="en-US" dirty="0"/>
              <a:t> </a:t>
            </a:r>
            <a:r>
              <a:rPr lang="en-US" dirty="0" err="1"/>
              <a:t>позволяет</a:t>
            </a:r>
            <a:r>
              <a:rPr lang="en-US" dirty="0"/>
              <a:t> </a:t>
            </a:r>
            <a:r>
              <a:rPr lang="en-US" dirty="0" err="1"/>
              <a:t>единожды</a:t>
            </a:r>
            <a:r>
              <a:rPr lang="en-US" dirty="0"/>
              <a:t> </a:t>
            </a:r>
            <a:r>
              <a:rPr lang="en-US" dirty="0" err="1"/>
              <a:t>обрабатывать</a:t>
            </a:r>
            <a:r>
              <a:rPr lang="en-US" dirty="0"/>
              <a:t> </a:t>
            </a:r>
            <a:r>
              <a:rPr lang="en-US" dirty="0" err="1"/>
              <a:t>изображение</a:t>
            </a:r>
            <a:r>
              <a:rPr lang="en-US" dirty="0"/>
              <a:t> </a:t>
            </a:r>
            <a:r>
              <a:rPr lang="en-US" dirty="0" err="1"/>
              <a:t>целиком</a:t>
            </a:r>
            <a:r>
              <a:rPr lang="en-US" dirty="0"/>
              <a:t> с </a:t>
            </a:r>
            <a:r>
              <a:rPr lang="en-US" dirty="0" err="1"/>
              <a:t>помощью</a:t>
            </a:r>
            <a:r>
              <a:rPr lang="en-US" dirty="0"/>
              <a:t> </a:t>
            </a:r>
            <a:r>
              <a:rPr lang="en-US" dirty="0" err="1"/>
              <a:t>нейронной</a:t>
            </a:r>
            <a:r>
              <a:rPr lang="en-US" dirty="0"/>
              <a:t> </a:t>
            </a:r>
            <a:r>
              <a:rPr lang="en-US" dirty="0" err="1"/>
              <a:t>сети</a:t>
            </a:r>
            <a:r>
              <a:rPr lang="en-US" dirty="0"/>
              <a:t>, </a:t>
            </a:r>
            <a:r>
              <a:rPr lang="en-US" dirty="0" err="1"/>
              <a:t>получая</a:t>
            </a:r>
            <a:r>
              <a:rPr lang="en-US" dirty="0"/>
              <a:t> </a:t>
            </a:r>
            <a:r>
              <a:rPr lang="en-US" dirty="0" err="1"/>
              <a:t>на</a:t>
            </a:r>
            <a:r>
              <a:rPr lang="en-US" dirty="0"/>
              <a:t> </a:t>
            </a:r>
            <a:r>
              <a:rPr lang="en-US" dirty="0" err="1"/>
              <a:t>выходе</a:t>
            </a:r>
            <a:r>
              <a:rPr lang="en-US" dirty="0"/>
              <a:t> </a:t>
            </a:r>
            <a:r>
              <a:rPr lang="en-US" dirty="0" err="1"/>
              <a:t>карту</a:t>
            </a:r>
            <a:r>
              <a:rPr lang="en-US" dirty="0"/>
              <a:t> </a:t>
            </a:r>
            <a:r>
              <a:rPr lang="en-US" dirty="0" err="1"/>
              <a:t>признаков</a:t>
            </a:r>
            <a:r>
              <a:rPr lang="en-US" dirty="0"/>
              <a:t>, </a:t>
            </a:r>
            <a:r>
              <a:rPr lang="en-US" dirty="0" err="1"/>
              <a:t>которая</a:t>
            </a:r>
            <a:r>
              <a:rPr lang="en-US" dirty="0"/>
              <a:t> </a:t>
            </a:r>
            <a:r>
              <a:rPr lang="en-US" dirty="0" err="1"/>
              <a:t>далее</a:t>
            </a:r>
            <a:r>
              <a:rPr lang="en-US" dirty="0"/>
              <a:t> </a:t>
            </a:r>
            <a:r>
              <a:rPr lang="en-US" dirty="0" err="1"/>
              <a:t>используется</a:t>
            </a:r>
            <a:r>
              <a:rPr lang="en-US" dirty="0"/>
              <a:t> </a:t>
            </a:r>
            <a:r>
              <a:rPr lang="en-US" dirty="0" err="1"/>
              <a:t>для</a:t>
            </a:r>
            <a:r>
              <a:rPr lang="en-US" dirty="0"/>
              <a:t> </a:t>
            </a:r>
            <a:r>
              <a:rPr lang="en-US" dirty="0" err="1"/>
              <a:t>обработки</a:t>
            </a:r>
            <a:r>
              <a:rPr lang="en-US" dirty="0"/>
              <a:t> </a:t>
            </a:r>
            <a:r>
              <a:rPr lang="en-US" dirty="0" err="1"/>
              <a:t>каждой</a:t>
            </a:r>
            <a:r>
              <a:rPr lang="en-US" dirty="0"/>
              <a:t> </a:t>
            </a:r>
            <a:r>
              <a:rPr lang="en-US" dirty="0" err="1"/>
              <a:t>гипотезы</a:t>
            </a:r>
            <a:r>
              <a:rPr lang="en-US" dirty="0"/>
              <a:t>.</a:t>
            </a:r>
          </a:p>
          <a:p>
            <a:endParaRPr lang="en-US" dirty="0"/>
          </a:p>
          <a:p>
            <a:r>
              <a:rPr lang="en-US" dirty="0" err="1"/>
              <a:t>RoI</a:t>
            </a:r>
            <a:r>
              <a:rPr lang="en-US" dirty="0"/>
              <a:t> Pooling</a:t>
            </a:r>
          </a:p>
        </p:txBody>
      </p:sp>
    </p:spTree>
    <p:extLst>
      <p:ext uri="{BB962C8B-B14F-4D97-AF65-F5344CB8AC3E}">
        <p14:creationId xmlns:p14="http://schemas.microsoft.com/office/powerpoint/2010/main" val="17951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4CBD8CE1-A7C2-4160-8CE7-A7005EABA3D6}"/>
            </a:ext>
          </a:extLst>
        </p:cNvPr>
        <p:cNvGrpSpPr/>
        <p:nvPr/>
      </p:nvGrpSpPr>
      <p:grpSpPr>
        <a:xfrm>
          <a:off x="0" y="0"/>
          <a:ext cx="0" cy="0"/>
          <a:chOff x="0" y="0"/>
          <a:chExt cx="0" cy="0"/>
        </a:xfrm>
      </p:grpSpPr>
      <p:sp>
        <p:nvSpPr>
          <p:cNvPr id="63" name="Google Shape;63;g1a093ebb42b_0_5:notes">
            <a:extLst>
              <a:ext uri="{FF2B5EF4-FFF2-40B4-BE49-F238E27FC236}">
                <a16:creationId xmlns:a16="http://schemas.microsoft.com/office/drawing/2014/main" id="{15EB425B-C09A-B1F8-118B-B5C43EE4C6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a:extLst>
              <a:ext uri="{FF2B5EF4-FFF2-40B4-BE49-F238E27FC236}">
                <a16:creationId xmlns:a16="http://schemas.microsoft.com/office/drawing/2014/main" id="{F15D3731-32BA-5C4A-A144-CE4229073F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97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Здесь</a:t>
            </a:r>
            <a:r>
              <a:rPr lang="en-US" dirty="0"/>
              <a:t> x,  </a:t>
            </a:r>
            <a:r>
              <a:rPr lang="en-US" dirty="0" err="1"/>
              <a:t>обозначает</a:t>
            </a:r>
            <a:r>
              <a:rPr lang="en-US" dirty="0"/>
              <a:t> </a:t>
            </a:r>
            <a:r>
              <a:rPr lang="en-US" dirty="0" err="1"/>
              <a:t>разность</a:t>
            </a:r>
            <a:r>
              <a:rPr lang="en-US" dirty="0"/>
              <a:t> </a:t>
            </a:r>
            <a:r>
              <a:rPr lang="en-US" dirty="0" err="1"/>
              <a:t>целевого</a:t>
            </a:r>
            <a:r>
              <a:rPr lang="en-US" dirty="0"/>
              <a:t> </a:t>
            </a:r>
            <a:r>
              <a:rPr lang="en-US" dirty="0" err="1"/>
              <a:t>значения</a:t>
            </a:r>
            <a:r>
              <a:rPr lang="en-US" dirty="0"/>
              <a:t> и </a:t>
            </a:r>
            <a:r>
              <a:rPr lang="en-US" dirty="0" err="1"/>
              <a:t>предсказания</a:t>
            </a:r>
            <a:r>
              <a:rPr lang="en-US" dirty="0"/>
              <a:t> . </a:t>
            </a:r>
            <a:r>
              <a:rPr lang="en-US" dirty="0" err="1"/>
              <a:t>Такая</a:t>
            </a:r>
            <a:r>
              <a:rPr lang="en-US" dirty="0"/>
              <a:t> </a:t>
            </a:r>
            <a:r>
              <a:rPr lang="en-US" dirty="0" err="1"/>
              <a:t>функция</a:t>
            </a:r>
            <a:r>
              <a:rPr lang="en-US" dirty="0"/>
              <a:t> </a:t>
            </a:r>
            <a:r>
              <a:rPr lang="en-US" dirty="0" err="1"/>
              <a:t>сочетает</a:t>
            </a:r>
            <a:r>
              <a:rPr lang="en-US" dirty="0"/>
              <a:t> в </a:t>
            </a:r>
            <a:r>
              <a:rPr lang="en-US" dirty="0" err="1"/>
              <a:t>себе</a:t>
            </a:r>
            <a:r>
              <a:rPr lang="en-US" dirty="0"/>
              <a:t> </a:t>
            </a:r>
            <a:r>
              <a:rPr lang="en-US" dirty="0" err="1"/>
              <a:t>преимущества</a:t>
            </a:r>
            <a:r>
              <a:rPr lang="en-US" dirty="0"/>
              <a:t> L1 и L2 </a:t>
            </a:r>
            <a:r>
              <a:rPr lang="en-US" dirty="0" err="1"/>
              <a:t>функции</a:t>
            </a:r>
            <a:r>
              <a:rPr lang="en-US" dirty="0"/>
              <a:t>, </a:t>
            </a:r>
            <a:r>
              <a:rPr lang="en-US" dirty="0" err="1"/>
              <a:t>поскольку</a:t>
            </a:r>
            <a:r>
              <a:rPr lang="en-US" dirty="0"/>
              <a:t> </a:t>
            </a:r>
            <a:r>
              <a:rPr lang="en-US" dirty="0" err="1"/>
              <a:t>является</a:t>
            </a:r>
            <a:r>
              <a:rPr lang="en-US" dirty="0"/>
              <a:t> </a:t>
            </a:r>
            <a:r>
              <a:rPr lang="en-US" dirty="0" err="1"/>
              <a:t>устойчивой</a:t>
            </a:r>
            <a:r>
              <a:rPr lang="en-US" dirty="0"/>
              <a:t> </a:t>
            </a:r>
            <a:r>
              <a:rPr lang="en-US" dirty="0" err="1"/>
              <a:t>при</a:t>
            </a:r>
            <a:r>
              <a:rPr lang="en-US" dirty="0"/>
              <a:t> </a:t>
            </a:r>
            <a:r>
              <a:rPr lang="en-US" dirty="0" err="1"/>
              <a:t>больших</a:t>
            </a:r>
            <a:r>
              <a:rPr lang="en-US" dirty="0"/>
              <a:t> </a:t>
            </a:r>
            <a:r>
              <a:rPr lang="en-US" dirty="0" err="1"/>
              <a:t>значениях</a:t>
            </a:r>
            <a:r>
              <a:rPr lang="en-US" dirty="0"/>
              <a:t>  и </a:t>
            </a:r>
            <a:r>
              <a:rPr lang="en-US" dirty="0" err="1"/>
              <a:t>не</a:t>
            </a:r>
            <a:r>
              <a:rPr lang="en-US" dirty="0"/>
              <a:t> </a:t>
            </a:r>
            <a:r>
              <a:rPr lang="en-US" dirty="0" err="1"/>
              <a:t>сильно</a:t>
            </a:r>
            <a:r>
              <a:rPr lang="en-US" dirty="0"/>
              <a:t> </a:t>
            </a:r>
            <a:r>
              <a:rPr lang="en-US" dirty="0" err="1"/>
              <a:t>штрафует</a:t>
            </a:r>
            <a:r>
              <a:rPr lang="en-US" dirty="0"/>
              <a:t> </a:t>
            </a:r>
            <a:r>
              <a:rPr lang="en-US" dirty="0" err="1"/>
              <a:t>при</a:t>
            </a:r>
            <a:r>
              <a:rPr lang="en-US" dirty="0"/>
              <a:t> </a:t>
            </a:r>
            <a:r>
              <a:rPr lang="en-US" dirty="0" err="1"/>
              <a:t>малых</a:t>
            </a:r>
            <a:r>
              <a:rPr lang="en-US" dirty="0"/>
              <a:t> </a:t>
            </a:r>
            <a:r>
              <a:rPr lang="en-US" dirty="0" err="1"/>
              <a:t>значениях</a:t>
            </a:r>
            <a:r>
              <a:rPr lang="en-US" dirty="0"/>
              <a:t>.</a:t>
            </a:r>
            <a:endParaRPr lang="ru-RU" dirty="0"/>
          </a:p>
        </p:txBody>
      </p:sp>
    </p:spTree>
    <p:extLst>
      <p:ext uri="{BB962C8B-B14F-4D97-AF65-F5344CB8AC3E}">
        <p14:creationId xmlns:p14="http://schemas.microsoft.com/office/powerpoint/2010/main" val="558862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Для</a:t>
            </a:r>
            <a:r>
              <a:rPr lang="en-US" dirty="0"/>
              <a:t> </a:t>
            </a:r>
            <a:r>
              <a:rPr lang="en-US" dirty="0" err="1"/>
              <a:t>решения</a:t>
            </a:r>
            <a:r>
              <a:rPr lang="en-US" dirty="0"/>
              <a:t> </a:t>
            </a:r>
            <a:r>
              <a:rPr lang="en-US" dirty="0" err="1"/>
              <a:t>этой</a:t>
            </a:r>
            <a:r>
              <a:rPr lang="en-US" dirty="0"/>
              <a:t> </a:t>
            </a:r>
            <a:r>
              <a:rPr lang="en-US" dirty="0" err="1"/>
              <a:t>проблемы</a:t>
            </a:r>
            <a:r>
              <a:rPr lang="en-US" dirty="0"/>
              <a:t> </a:t>
            </a:r>
            <a:r>
              <a:rPr lang="en-US" dirty="0" err="1"/>
              <a:t>был</a:t>
            </a:r>
            <a:r>
              <a:rPr lang="en-US" dirty="0"/>
              <a:t> </a:t>
            </a:r>
            <a:r>
              <a:rPr lang="en-US" dirty="0" err="1"/>
              <a:t>разработан</a:t>
            </a:r>
            <a:r>
              <a:rPr lang="en-US" dirty="0"/>
              <a:t> </a:t>
            </a:r>
            <a:r>
              <a:rPr lang="en-US" b="1" dirty="0"/>
              <a:t>Region of Interest (</a:t>
            </a:r>
            <a:r>
              <a:rPr lang="en-US" b="1" dirty="0" err="1"/>
              <a:t>RoI</a:t>
            </a:r>
            <a:r>
              <a:rPr lang="en-US" b="1" dirty="0"/>
              <a:t>)</a:t>
            </a:r>
            <a:r>
              <a:rPr lang="en-US" dirty="0"/>
              <a:t> </a:t>
            </a:r>
            <a:r>
              <a:rPr lang="en-US" dirty="0" err="1"/>
              <a:t>слой</a:t>
            </a:r>
            <a:r>
              <a:rPr lang="en-US" dirty="0"/>
              <a:t>. </a:t>
            </a:r>
          </a:p>
          <a:p>
            <a:r>
              <a:rPr lang="en-US" dirty="0" err="1"/>
              <a:t>Этот</a:t>
            </a:r>
            <a:r>
              <a:rPr lang="en-US" dirty="0"/>
              <a:t> </a:t>
            </a:r>
            <a:r>
              <a:rPr lang="en-US" dirty="0" err="1"/>
              <a:t>слой</a:t>
            </a:r>
            <a:r>
              <a:rPr lang="en-US" dirty="0"/>
              <a:t> </a:t>
            </a:r>
            <a:r>
              <a:rPr lang="en-US" dirty="0" err="1"/>
              <a:t>позволяет</a:t>
            </a:r>
            <a:r>
              <a:rPr lang="en-US" dirty="0"/>
              <a:t> </a:t>
            </a:r>
            <a:r>
              <a:rPr lang="en-US" dirty="0" err="1"/>
              <a:t>единожды</a:t>
            </a:r>
            <a:r>
              <a:rPr lang="en-US" dirty="0"/>
              <a:t> </a:t>
            </a:r>
            <a:r>
              <a:rPr lang="en-US" dirty="0" err="1"/>
              <a:t>обрабатывать</a:t>
            </a:r>
            <a:r>
              <a:rPr lang="en-US" dirty="0"/>
              <a:t> </a:t>
            </a:r>
            <a:r>
              <a:rPr lang="en-US" dirty="0" err="1"/>
              <a:t>изображение</a:t>
            </a:r>
            <a:r>
              <a:rPr lang="en-US" dirty="0"/>
              <a:t> </a:t>
            </a:r>
            <a:r>
              <a:rPr lang="en-US" dirty="0" err="1"/>
              <a:t>целиком</a:t>
            </a:r>
            <a:r>
              <a:rPr lang="en-US" dirty="0"/>
              <a:t> с </a:t>
            </a:r>
            <a:r>
              <a:rPr lang="en-US" dirty="0" err="1"/>
              <a:t>помощью</a:t>
            </a:r>
            <a:r>
              <a:rPr lang="en-US" dirty="0"/>
              <a:t> </a:t>
            </a:r>
            <a:r>
              <a:rPr lang="en-US" dirty="0" err="1"/>
              <a:t>нейронной</a:t>
            </a:r>
            <a:r>
              <a:rPr lang="en-US" dirty="0"/>
              <a:t> </a:t>
            </a:r>
            <a:r>
              <a:rPr lang="en-US" dirty="0" err="1"/>
              <a:t>сети</a:t>
            </a:r>
            <a:r>
              <a:rPr lang="en-US" dirty="0"/>
              <a:t>, </a:t>
            </a:r>
            <a:r>
              <a:rPr lang="en-US" dirty="0" err="1"/>
              <a:t>получая</a:t>
            </a:r>
            <a:r>
              <a:rPr lang="en-US" dirty="0"/>
              <a:t> </a:t>
            </a:r>
            <a:r>
              <a:rPr lang="en-US" dirty="0" err="1"/>
              <a:t>на</a:t>
            </a:r>
            <a:r>
              <a:rPr lang="en-US" dirty="0"/>
              <a:t> </a:t>
            </a:r>
            <a:r>
              <a:rPr lang="en-US" dirty="0" err="1"/>
              <a:t>выходе</a:t>
            </a:r>
            <a:r>
              <a:rPr lang="en-US" dirty="0"/>
              <a:t> </a:t>
            </a:r>
            <a:r>
              <a:rPr lang="en-US" dirty="0" err="1"/>
              <a:t>карту</a:t>
            </a:r>
            <a:r>
              <a:rPr lang="en-US" dirty="0"/>
              <a:t> </a:t>
            </a:r>
            <a:r>
              <a:rPr lang="en-US" dirty="0" err="1"/>
              <a:t>признаков</a:t>
            </a:r>
            <a:r>
              <a:rPr lang="en-US" dirty="0"/>
              <a:t>, </a:t>
            </a:r>
            <a:r>
              <a:rPr lang="en-US" dirty="0" err="1"/>
              <a:t>которая</a:t>
            </a:r>
            <a:r>
              <a:rPr lang="en-US" dirty="0"/>
              <a:t> </a:t>
            </a:r>
            <a:r>
              <a:rPr lang="en-US" dirty="0" err="1"/>
              <a:t>далее</a:t>
            </a:r>
            <a:r>
              <a:rPr lang="en-US" dirty="0"/>
              <a:t> </a:t>
            </a:r>
            <a:r>
              <a:rPr lang="en-US" dirty="0" err="1"/>
              <a:t>используется</a:t>
            </a:r>
            <a:r>
              <a:rPr lang="en-US" dirty="0"/>
              <a:t> </a:t>
            </a:r>
            <a:r>
              <a:rPr lang="en-US" dirty="0" err="1"/>
              <a:t>для</a:t>
            </a:r>
            <a:r>
              <a:rPr lang="en-US" dirty="0"/>
              <a:t> </a:t>
            </a:r>
            <a:r>
              <a:rPr lang="en-US" dirty="0" err="1"/>
              <a:t>обработки</a:t>
            </a:r>
            <a:r>
              <a:rPr lang="en-US" dirty="0"/>
              <a:t> </a:t>
            </a:r>
            <a:r>
              <a:rPr lang="en-US" dirty="0" err="1"/>
              <a:t>каждой</a:t>
            </a:r>
            <a:r>
              <a:rPr lang="en-US" dirty="0"/>
              <a:t> </a:t>
            </a:r>
            <a:r>
              <a:rPr lang="en-US" dirty="0" err="1"/>
              <a:t>гипотезы</a:t>
            </a:r>
            <a:r>
              <a:rPr lang="en-US" dirty="0"/>
              <a:t>.</a:t>
            </a:r>
          </a:p>
          <a:p>
            <a:endParaRPr lang="en-US" dirty="0"/>
          </a:p>
          <a:p>
            <a:r>
              <a:rPr lang="en-GB" dirty="0" err="1"/>
              <a:t>RoI</a:t>
            </a:r>
            <a:r>
              <a:rPr lang="en-GB" dirty="0"/>
              <a:t> pooling ~ SPP-</a:t>
            </a:r>
            <a:r>
              <a:rPr lang="ru-RU" dirty="0"/>
              <a:t>слой в </a:t>
            </a:r>
            <a:r>
              <a:rPr lang="en-GB" dirty="0" err="1"/>
              <a:t>SPPNet</a:t>
            </a:r>
            <a:r>
              <a:rPr lang="en-GB" dirty="0"/>
              <a:t> </a:t>
            </a:r>
            <a:r>
              <a:rPr lang="ru-RU" dirty="0"/>
              <a:t>с одной пирамидой</a:t>
            </a:r>
            <a:endParaRPr lang="en-US" dirty="0"/>
          </a:p>
          <a:p>
            <a:endParaRPr lang="en-US" dirty="0"/>
          </a:p>
          <a:p>
            <a:r>
              <a:rPr lang="en-US" dirty="0" err="1"/>
              <a:t>RoI</a:t>
            </a:r>
            <a:r>
              <a:rPr lang="en-US" dirty="0"/>
              <a:t> Pooling</a:t>
            </a:r>
          </a:p>
        </p:txBody>
      </p:sp>
    </p:spTree>
    <p:extLst>
      <p:ext uri="{BB962C8B-B14F-4D97-AF65-F5344CB8AC3E}">
        <p14:creationId xmlns:p14="http://schemas.microsoft.com/office/powerpoint/2010/main" val="3922431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Конечной</a:t>
            </a:r>
            <a:r>
              <a:rPr lang="en-US" dirty="0"/>
              <a:t> </a:t>
            </a:r>
            <a:r>
              <a:rPr lang="en-US" dirty="0" err="1"/>
              <a:t>задачей</a:t>
            </a:r>
            <a:r>
              <a:rPr lang="en-US" dirty="0"/>
              <a:t> </a:t>
            </a:r>
            <a:r>
              <a:rPr lang="en-US" dirty="0" err="1"/>
              <a:t>данного</a:t>
            </a:r>
            <a:r>
              <a:rPr lang="en-US" dirty="0"/>
              <a:t> </a:t>
            </a:r>
            <a:r>
              <a:rPr lang="en-US" dirty="0" err="1"/>
              <a:t>модуля</a:t>
            </a:r>
            <a:r>
              <a:rPr lang="en-US" dirty="0"/>
              <a:t> </a:t>
            </a:r>
            <a:r>
              <a:rPr lang="en-US" dirty="0" err="1"/>
              <a:t>является</a:t>
            </a:r>
            <a:r>
              <a:rPr lang="en-US" dirty="0"/>
              <a:t> </a:t>
            </a:r>
            <a:r>
              <a:rPr lang="en-US" dirty="0" err="1"/>
              <a:t>полноценная</a:t>
            </a:r>
            <a:r>
              <a:rPr lang="en-US" dirty="0"/>
              <a:t> </a:t>
            </a:r>
            <a:r>
              <a:rPr lang="en-US" dirty="0" err="1"/>
              <a:t>замена</a:t>
            </a:r>
            <a:r>
              <a:rPr lang="en-US" dirty="0"/>
              <a:t> Selective Search </a:t>
            </a:r>
            <a:r>
              <a:rPr lang="en-US" dirty="0" err="1"/>
              <a:t>алгоритма</a:t>
            </a:r>
            <a:r>
              <a:rPr lang="en-US" dirty="0"/>
              <a:t>. </a:t>
            </a:r>
            <a:r>
              <a:rPr lang="en-US" dirty="0" err="1"/>
              <a:t>Для</a:t>
            </a:r>
            <a:r>
              <a:rPr lang="en-US" dirty="0"/>
              <a:t> </a:t>
            </a:r>
            <a:r>
              <a:rPr lang="en-US" dirty="0" err="1"/>
              <a:t>более</a:t>
            </a:r>
            <a:r>
              <a:rPr lang="en-US" dirty="0"/>
              <a:t> </a:t>
            </a:r>
            <a:r>
              <a:rPr lang="en-US" dirty="0" err="1"/>
              <a:t>быстрой</a:t>
            </a:r>
            <a:r>
              <a:rPr lang="en-US" dirty="0"/>
              <a:t> </a:t>
            </a:r>
            <a:r>
              <a:rPr lang="en-US" dirty="0" err="1"/>
              <a:t>работы</a:t>
            </a:r>
            <a:r>
              <a:rPr lang="en-US" dirty="0"/>
              <a:t> </a:t>
            </a:r>
            <a:r>
              <a:rPr lang="en-US" dirty="0" err="1"/>
              <a:t>необходимы</a:t>
            </a:r>
            <a:r>
              <a:rPr lang="en-US" dirty="0"/>
              <a:t> </a:t>
            </a:r>
            <a:r>
              <a:rPr lang="en-US" dirty="0" err="1"/>
              <a:t>общие</a:t>
            </a:r>
            <a:r>
              <a:rPr lang="en-US" dirty="0"/>
              <a:t> </a:t>
            </a:r>
            <a:r>
              <a:rPr lang="en-US" dirty="0" err="1"/>
              <a:t>веса</a:t>
            </a:r>
            <a:r>
              <a:rPr lang="en-US" dirty="0"/>
              <a:t> с </a:t>
            </a:r>
            <a:r>
              <a:rPr lang="en-US" dirty="0" err="1"/>
              <a:t>сетью</a:t>
            </a:r>
            <a:r>
              <a:rPr lang="en-US" dirty="0"/>
              <a:t>, </a:t>
            </a:r>
            <a:r>
              <a:rPr lang="en-US" dirty="0" err="1"/>
              <a:t>извлекающей</a:t>
            </a:r>
            <a:r>
              <a:rPr lang="en-US" dirty="0"/>
              <a:t> </a:t>
            </a:r>
            <a:r>
              <a:rPr lang="en-US" dirty="0" err="1"/>
              <a:t>необходимые</a:t>
            </a:r>
            <a:r>
              <a:rPr lang="en-US" dirty="0"/>
              <a:t> </a:t>
            </a:r>
            <a:r>
              <a:rPr lang="en-US" dirty="0" err="1"/>
              <a:t>признаки</a:t>
            </a:r>
            <a:r>
              <a:rPr lang="en-US" dirty="0"/>
              <a:t>. </a:t>
            </a:r>
            <a:r>
              <a:rPr lang="en-US" dirty="0" err="1"/>
              <a:t>Поэтому</a:t>
            </a:r>
            <a:r>
              <a:rPr lang="en-US" dirty="0"/>
              <a:t> </a:t>
            </a:r>
            <a:r>
              <a:rPr lang="en-US" dirty="0" err="1"/>
              <a:t>входом</a:t>
            </a:r>
            <a:r>
              <a:rPr lang="en-US" dirty="0"/>
              <a:t> RPN </a:t>
            </a:r>
            <a:r>
              <a:rPr lang="en-US" dirty="0" err="1"/>
              <a:t>является</a:t>
            </a:r>
            <a:r>
              <a:rPr lang="en-US" dirty="0"/>
              <a:t> </a:t>
            </a:r>
            <a:r>
              <a:rPr lang="en-US" dirty="0" err="1"/>
              <a:t>карта</a:t>
            </a:r>
            <a:r>
              <a:rPr lang="en-US" dirty="0"/>
              <a:t> </a:t>
            </a:r>
            <a:r>
              <a:rPr lang="en-US" dirty="0" err="1"/>
              <a:t>признаков</a:t>
            </a:r>
            <a:r>
              <a:rPr lang="en-US" dirty="0"/>
              <a:t>, </a:t>
            </a:r>
            <a:r>
              <a:rPr lang="en-US" dirty="0" err="1"/>
              <a:t>полученная</a:t>
            </a:r>
            <a:r>
              <a:rPr lang="en-US" dirty="0"/>
              <a:t> </a:t>
            </a:r>
            <a:r>
              <a:rPr lang="en-US" dirty="0" err="1"/>
              <a:t>после</a:t>
            </a:r>
            <a:r>
              <a:rPr lang="en-US" dirty="0"/>
              <a:t> </a:t>
            </a:r>
            <a:r>
              <a:rPr lang="en-US" dirty="0" err="1"/>
              <a:t>этой</a:t>
            </a:r>
            <a:r>
              <a:rPr lang="en-US" dirty="0"/>
              <a:t> </a:t>
            </a:r>
            <a:r>
              <a:rPr lang="en-US" dirty="0" err="1"/>
              <a:t>сети</a:t>
            </a:r>
            <a:r>
              <a:rPr lang="en-US" dirty="0"/>
              <a:t>. </a:t>
            </a:r>
            <a:r>
              <a:rPr lang="en-US" dirty="0" err="1"/>
              <a:t>Авторы</a:t>
            </a:r>
            <a:r>
              <a:rPr lang="en-US" dirty="0"/>
              <a:t> </a:t>
            </a:r>
            <a:r>
              <a:rPr lang="en-US" dirty="0" err="1"/>
              <a:t>оригинальной</a:t>
            </a:r>
            <a:r>
              <a:rPr lang="en-US" dirty="0"/>
              <a:t> </a:t>
            </a:r>
            <a:r>
              <a:rPr lang="en-US" dirty="0" err="1"/>
              <a:t>статьи</a:t>
            </a:r>
            <a:r>
              <a:rPr lang="en-US" dirty="0"/>
              <a:t> </a:t>
            </a:r>
            <a:r>
              <a:rPr lang="en-US" dirty="0" err="1"/>
              <a:t>используют</a:t>
            </a:r>
            <a:r>
              <a:rPr lang="en-US" dirty="0"/>
              <a:t> </a:t>
            </a:r>
            <a:r>
              <a:rPr lang="en-US" dirty="0" err="1"/>
              <a:t>для</a:t>
            </a:r>
            <a:r>
              <a:rPr lang="en-US" dirty="0"/>
              <a:t> </a:t>
            </a:r>
            <a:r>
              <a:rPr lang="en-US" dirty="0" err="1"/>
              <a:t>извлечения</a:t>
            </a:r>
            <a:r>
              <a:rPr lang="en-US" dirty="0"/>
              <a:t> </a:t>
            </a:r>
            <a:r>
              <a:rPr lang="en-US" dirty="0" err="1"/>
              <a:t>признаков</a:t>
            </a:r>
            <a:r>
              <a:rPr lang="en-US" dirty="0"/>
              <a:t> </a:t>
            </a:r>
            <a:r>
              <a:rPr lang="en-US" dirty="0" err="1"/>
              <a:t>сеть</a:t>
            </a:r>
            <a:r>
              <a:rPr lang="en-US" dirty="0"/>
              <a:t> VGG16, </a:t>
            </a:r>
            <a:r>
              <a:rPr lang="en-US" dirty="0" err="1"/>
              <a:t>выходом</a:t>
            </a:r>
            <a:r>
              <a:rPr lang="en-US" dirty="0"/>
              <a:t> </a:t>
            </a:r>
            <a:r>
              <a:rPr lang="en-US" dirty="0" err="1"/>
              <a:t>которой</a:t>
            </a:r>
            <a:r>
              <a:rPr lang="en-US" dirty="0"/>
              <a:t> </a:t>
            </a:r>
            <a:r>
              <a:rPr lang="en-US" dirty="0" err="1"/>
              <a:t>считают</a:t>
            </a:r>
            <a:r>
              <a:rPr lang="en-US" dirty="0"/>
              <a:t> </a:t>
            </a:r>
            <a:r>
              <a:rPr lang="en-US" dirty="0" err="1"/>
              <a:t>последний</a:t>
            </a:r>
            <a:r>
              <a:rPr lang="en-US" dirty="0"/>
              <a:t> </a:t>
            </a:r>
            <a:r>
              <a:rPr lang="en-US" dirty="0" err="1"/>
              <a:t>сверточный</a:t>
            </a:r>
            <a:r>
              <a:rPr lang="en-US" dirty="0"/>
              <a:t> </a:t>
            </a:r>
            <a:r>
              <a:rPr lang="en-US" dirty="0" err="1"/>
              <a:t>слой</a:t>
            </a:r>
            <a:r>
              <a:rPr lang="en-US" dirty="0"/>
              <a:t> – conv5_3.</a:t>
            </a:r>
            <a:endParaRPr lang="ru-RU" dirty="0"/>
          </a:p>
          <a:p>
            <a:endParaRPr lang="en-US" dirty="0"/>
          </a:p>
          <a:p>
            <a:r>
              <a:rPr lang="en-US" dirty="0" err="1"/>
              <a:t>Это</a:t>
            </a:r>
            <a:r>
              <a:rPr lang="en-US" dirty="0"/>
              <a:t> </a:t>
            </a:r>
            <a:r>
              <a:rPr lang="en-US" dirty="0" err="1"/>
              <a:t>значит</a:t>
            </a:r>
            <a:r>
              <a:rPr lang="en-US" dirty="0"/>
              <a:t>, </a:t>
            </a:r>
            <a:r>
              <a:rPr lang="en-US" dirty="0" err="1"/>
              <a:t>что</a:t>
            </a:r>
            <a:r>
              <a:rPr lang="en-US" dirty="0"/>
              <a:t> </a:t>
            </a:r>
            <a:r>
              <a:rPr lang="en-US" dirty="0" err="1"/>
              <a:t>карта</a:t>
            </a:r>
            <a:r>
              <a:rPr lang="en-US" dirty="0"/>
              <a:t> </a:t>
            </a:r>
            <a:r>
              <a:rPr lang="en-US" dirty="0" err="1"/>
              <a:t>признаков</a:t>
            </a:r>
            <a:r>
              <a:rPr lang="en-US" dirty="0"/>
              <a:t> </a:t>
            </a:r>
            <a:r>
              <a:rPr lang="en-US" dirty="0" err="1"/>
              <a:t>будет</a:t>
            </a:r>
            <a:r>
              <a:rPr lang="en-US" dirty="0"/>
              <a:t> в 16 </a:t>
            </a:r>
            <a:r>
              <a:rPr lang="en-US" dirty="0" err="1"/>
              <a:t>раз</a:t>
            </a:r>
            <a:r>
              <a:rPr lang="en-US" dirty="0"/>
              <a:t> </a:t>
            </a:r>
            <a:r>
              <a:rPr lang="en-US" dirty="0" err="1"/>
              <a:t>меньше</a:t>
            </a:r>
            <a:r>
              <a:rPr lang="en-US" dirty="0"/>
              <a:t> </a:t>
            </a:r>
            <a:r>
              <a:rPr lang="en-US" dirty="0" err="1"/>
              <a:t>изначального</a:t>
            </a:r>
            <a:r>
              <a:rPr lang="en-US" dirty="0"/>
              <a:t> </a:t>
            </a:r>
            <a:r>
              <a:rPr lang="en-US" dirty="0" err="1"/>
              <a:t>размера</a:t>
            </a:r>
            <a:r>
              <a:rPr lang="en-US" dirty="0"/>
              <a:t> </a:t>
            </a:r>
            <a:r>
              <a:rPr lang="en-US" dirty="0" err="1"/>
              <a:t>изображения</a:t>
            </a:r>
            <a:r>
              <a:rPr lang="en-US" dirty="0"/>
              <a:t> (</a:t>
            </a:r>
            <a:r>
              <a:rPr lang="en-US" dirty="0" err="1"/>
              <a:t>количество</a:t>
            </a:r>
            <a:r>
              <a:rPr lang="en-US" dirty="0"/>
              <a:t> </a:t>
            </a:r>
            <a:r>
              <a:rPr lang="en-US" dirty="0" err="1"/>
              <a:t>каналов</a:t>
            </a:r>
            <a:r>
              <a:rPr lang="en-US" dirty="0"/>
              <a:t> </a:t>
            </a:r>
            <a:r>
              <a:rPr lang="en-US" dirty="0" err="1"/>
              <a:t>равно</a:t>
            </a:r>
            <a:r>
              <a:rPr lang="en-US" dirty="0"/>
              <a:t> 512), а </a:t>
            </a:r>
            <a:r>
              <a:rPr lang="en-US" dirty="0" err="1"/>
              <a:t>на</a:t>
            </a:r>
            <a:r>
              <a:rPr lang="en-US" dirty="0"/>
              <a:t> </a:t>
            </a:r>
            <a:r>
              <a:rPr lang="en-US" dirty="0" err="1"/>
              <a:t>каждое</a:t>
            </a:r>
            <a:r>
              <a:rPr lang="en-US" dirty="0"/>
              <a:t> </a:t>
            </a:r>
            <a:r>
              <a:rPr lang="en-US" dirty="0" err="1"/>
              <a:t>значение</a:t>
            </a:r>
            <a:r>
              <a:rPr lang="en-US" dirty="0"/>
              <a:t> в </a:t>
            </a:r>
            <a:r>
              <a:rPr lang="en-US" dirty="0" err="1"/>
              <a:t>ее</a:t>
            </a:r>
            <a:r>
              <a:rPr lang="en-US" dirty="0"/>
              <a:t> </a:t>
            </a:r>
            <a:r>
              <a:rPr lang="en-US" dirty="0" err="1"/>
              <a:t>ячейках</a:t>
            </a:r>
            <a:r>
              <a:rPr lang="en-US" dirty="0"/>
              <a:t> </a:t>
            </a:r>
            <a:r>
              <a:rPr lang="en-US" dirty="0" err="1"/>
              <a:t>оказывают</a:t>
            </a:r>
            <a:r>
              <a:rPr lang="en-US" dirty="0"/>
              <a:t> </a:t>
            </a:r>
            <a:r>
              <a:rPr lang="en-US" dirty="0" err="1"/>
              <a:t>влияние</a:t>
            </a:r>
            <a:r>
              <a:rPr lang="en-US" dirty="0"/>
              <a:t> </a:t>
            </a:r>
            <a:r>
              <a:rPr lang="en-US" dirty="0" err="1"/>
              <a:t>пиксели</a:t>
            </a:r>
            <a:r>
              <a:rPr lang="en-US" dirty="0"/>
              <a:t> </a:t>
            </a:r>
            <a:r>
              <a:rPr lang="en-US" dirty="0" err="1"/>
              <a:t>изначального</a:t>
            </a:r>
            <a:r>
              <a:rPr lang="en-US" dirty="0"/>
              <a:t> </a:t>
            </a:r>
            <a:r>
              <a:rPr lang="en-US" dirty="0" err="1"/>
              <a:t>изображения</a:t>
            </a:r>
            <a:r>
              <a:rPr lang="en-US" dirty="0"/>
              <a:t>, </a:t>
            </a:r>
            <a:r>
              <a:rPr lang="en-US" dirty="0" err="1"/>
              <a:t>лежащие</a:t>
            </a:r>
            <a:r>
              <a:rPr lang="en-US" dirty="0"/>
              <a:t> в </a:t>
            </a:r>
            <a:r>
              <a:rPr lang="en-US" dirty="0" err="1"/>
              <a:t>прямоугольнике</a:t>
            </a:r>
            <a:r>
              <a:rPr lang="en-US" dirty="0"/>
              <a:t> </a:t>
            </a:r>
            <a:r>
              <a:rPr lang="en-US" dirty="0" err="1"/>
              <a:t>размером</a:t>
            </a:r>
            <a:r>
              <a:rPr lang="en-US" dirty="0"/>
              <a:t> 196×196. </a:t>
            </a:r>
            <a:r>
              <a:rPr lang="en-US" dirty="0" err="1"/>
              <a:t>Таким</a:t>
            </a:r>
            <a:r>
              <a:rPr lang="en-US" dirty="0"/>
              <a:t> </a:t>
            </a:r>
            <a:r>
              <a:rPr lang="en-US" dirty="0" err="1"/>
              <a:t>образом</a:t>
            </a:r>
            <a:r>
              <a:rPr lang="en-US" dirty="0"/>
              <a:t> </a:t>
            </a:r>
            <a:r>
              <a:rPr lang="en-US" dirty="0" err="1"/>
              <a:t>выходит</a:t>
            </a:r>
            <a:r>
              <a:rPr lang="en-US" dirty="0"/>
              <a:t>, </a:t>
            </a:r>
            <a:r>
              <a:rPr lang="en-US" dirty="0" err="1"/>
              <a:t>что</a:t>
            </a:r>
            <a:r>
              <a:rPr lang="en-US" dirty="0"/>
              <a:t> </a:t>
            </a:r>
            <a:r>
              <a:rPr lang="en-US" dirty="0" err="1"/>
              <a:t>если</a:t>
            </a:r>
            <a:r>
              <a:rPr lang="en-US" dirty="0"/>
              <a:t> </a:t>
            </a:r>
            <a:r>
              <a:rPr lang="en-US" dirty="0" err="1"/>
              <a:t>использовать</a:t>
            </a:r>
            <a:r>
              <a:rPr lang="en-US" dirty="0"/>
              <a:t> </a:t>
            </a:r>
            <a:r>
              <a:rPr lang="en-US" dirty="0" err="1"/>
              <a:t>стандартный</a:t>
            </a:r>
            <a:r>
              <a:rPr lang="en-US" dirty="0"/>
              <a:t> </a:t>
            </a:r>
            <a:r>
              <a:rPr lang="en-US" dirty="0" err="1"/>
              <a:t>вход</a:t>
            </a:r>
            <a:r>
              <a:rPr lang="en-US" dirty="0"/>
              <a:t> VGG16 224×224, </a:t>
            </a:r>
            <a:r>
              <a:rPr lang="en-US" dirty="0" err="1"/>
              <a:t>то</a:t>
            </a:r>
            <a:r>
              <a:rPr lang="en-US" dirty="0"/>
              <a:t> </a:t>
            </a:r>
            <a:r>
              <a:rPr lang="en-US" dirty="0" err="1"/>
              <a:t>на</a:t>
            </a:r>
            <a:r>
              <a:rPr lang="en-US" dirty="0"/>
              <a:t> </a:t>
            </a:r>
            <a:r>
              <a:rPr lang="en-US" dirty="0" err="1"/>
              <a:t>формирование</a:t>
            </a:r>
            <a:r>
              <a:rPr lang="en-US" dirty="0"/>
              <a:t> </a:t>
            </a:r>
            <a:r>
              <a:rPr lang="en-US" dirty="0" err="1"/>
              <a:t>значения</a:t>
            </a:r>
            <a:r>
              <a:rPr lang="en-US" dirty="0"/>
              <a:t> </a:t>
            </a:r>
            <a:r>
              <a:rPr lang="en-US" dirty="0" err="1"/>
              <a:t>центральной</a:t>
            </a:r>
            <a:r>
              <a:rPr lang="en-US" dirty="0"/>
              <a:t> </a:t>
            </a:r>
            <a:r>
              <a:rPr lang="en-US" dirty="0" err="1"/>
              <a:t>ячейки</a:t>
            </a:r>
            <a:r>
              <a:rPr lang="en-US" dirty="0"/>
              <a:t> </a:t>
            </a:r>
            <a:r>
              <a:rPr lang="en-US" dirty="0" err="1"/>
              <a:t>карты</a:t>
            </a:r>
            <a:r>
              <a:rPr lang="en-US" dirty="0"/>
              <a:t> </a:t>
            </a:r>
            <a:r>
              <a:rPr lang="en-US" dirty="0" err="1"/>
              <a:t>признаков</a:t>
            </a:r>
            <a:r>
              <a:rPr lang="en-US" dirty="0"/>
              <a:t> (14,14) </a:t>
            </a:r>
            <a:r>
              <a:rPr lang="en-US" dirty="0" err="1"/>
              <a:t>будет</a:t>
            </a:r>
            <a:r>
              <a:rPr lang="en-US" dirty="0"/>
              <a:t> </a:t>
            </a:r>
            <a:r>
              <a:rPr lang="en-US" dirty="0" err="1"/>
              <a:t>влиять</a:t>
            </a:r>
            <a:r>
              <a:rPr lang="en-US" dirty="0"/>
              <a:t> </a:t>
            </a:r>
            <a:r>
              <a:rPr lang="en-US" dirty="0" err="1"/>
              <a:t>почти</a:t>
            </a:r>
            <a:r>
              <a:rPr lang="en-US" dirty="0"/>
              <a:t> </a:t>
            </a:r>
            <a:r>
              <a:rPr lang="en-US" dirty="0" err="1"/>
              <a:t>все</a:t>
            </a:r>
            <a:r>
              <a:rPr lang="en-US" dirty="0"/>
              <a:t> </a:t>
            </a:r>
            <a:r>
              <a:rPr lang="en-US" dirty="0" err="1"/>
              <a:t>изображение</a:t>
            </a:r>
            <a:r>
              <a:rPr lang="en-US" dirty="0"/>
              <a:t> </a:t>
            </a:r>
            <a:r>
              <a:rPr lang="en-US" dirty="0" err="1"/>
              <a:t>целиком</a:t>
            </a:r>
            <a:r>
              <a:rPr lang="en-US" dirty="0"/>
              <a:t>! </a:t>
            </a:r>
            <a:r>
              <a:rPr lang="en-US" dirty="0" err="1"/>
              <a:t>На</a:t>
            </a:r>
            <a:r>
              <a:rPr lang="en-US" dirty="0"/>
              <a:t> </a:t>
            </a:r>
            <a:r>
              <a:rPr lang="en-US" dirty="0" err="1"/>
              <a:t>основе</a:t>
            </a:r>
            <a:r>
              <a:rPr lang="en-US" dirty="0"/>
              <a:t> </a:t>
            </a:r>
            <a:r>
              <a:rPr lang="en-US" dirty="0" err="1"/>
              <a:t>полученной</a:t>
            </a:r>
            <a:r>
              <a:rPr lang="en-US" dirty="0"/>
              <a:t> </a:t>
            </a:r>
            <a:r>
              <a:rPr lang="en-US" dirty="0" err="1"/>
              <a:t>карты</a:t>
            </a:r>
            <a:r>
              <a:rPr lang="en-US" dirty="0"/>
              <a:t> </a:t>
            </a:r>
            <a:r>
              <a:rPr lang="en-US" dirty="0" err="1"/>
              <a:t>признаков</a:t>
            </a:r>
            <a:r>
              <a:rPr lang="en-US" dirty="0"/>
              <a:t> RPN </a:t>
            </a:r>
            <a:r>
              <a:rPr lang="en-US" dirty="0" err="1"/>
              <a:t>для</a:t>
            </a:r>
            <a:r>
              <a:rPr lang="en-US" dirty="0"/>
              <a:t> </a:t>
            </a:r>
            <a:r>
              <a:rPr lang="en-US" dirty="0" err="1"/>
              <a:t>каждой</a:t>
            </a:r>
            <a:r>
              <a:rPr lang="en-US" dirty="0"/>
              <a:t> </a:t>
            </a:r>
            <a:r>
              <a:rPr lang="en-US" dirty="0" err="1"/>
              <a:t>ячейки</a:t>
            </a:r>
            <a:r>
              <a:rPr lang="en-US" dirty="0"/>
              <a:t> </a:t>
            </a:r>
            <a:r>
              <a:rPr lang="en-US" dirty="0" err="1"/>
              <a:t>выдает</a:t>
            </a:r>
            <a:r>
              <a:rPr lang="en-US" dirty="0"/>
              <a:t>  </a:t>
            </a:r>
            <a:r>
              <a:rPr lang="en-US" dirty="0" err="1"/>
              <a:t>гипотез</a:t>
            </a:r>
            <a:r>
              <a:rPr lang="en-US" dirty="0"/>
              <a:t> (в </a:t>
            </a:r>
            <a:r>
              <a:rPr lang="en-US" dirty="0" err="1"/>
              <a:t>изначальной</a:t>
            </a:r>
            <a:r>
              <a:rPr lang="en-US" dirty="0"/>
              <a:t> </a:t>
            </a:r>
            <a:r>
              <a:rPr lang="en-US" dirty="0" err="1"/>
              <a:t>реализации</a:t>
            </a:r>
            <a:r>
              <a:rPr lang="en-US" dirty="0"/>
              <a:t> ) </a:t>
            </a:r>
            <a:r>
              <a:rPr lang="en-US" dirty="0" err="1"/>
              <a:t>разного</a:t>
            </a:r>
            <a:r>
              <a:rPr lang="en-US" dirty="0"/>
              <a:t> </a:t>
            </a:r>
            <a:r>
              <a:rPr lang="en-US" dirty="0" err="1"/>
              <a:t>размера</a:t>
            </a:r>
            <a:r>
              <a:rPr lang="en-US" dirty="0"/>
              <a:t> и </a:t>
            </a:r>
            <a:r>
              <a:rPr lang="en-US" dirty="0" err="1"/>
              <a:t>соотношения</a:t>
            </a:r>
            <a:r>
              <a:rPr lang="en-US" dirty="0"/>
              <a:t> </a:t>
            </a:r>
            <a:r>
              <a:rPr lang="en-US" dirty="0" err="1"/>
              <a:t>сторон</a:t>
            </a:r>
            <a:r>
              <a:rPr lang="en-US" dirty="0"/>
              <a:t>. </a:t>
            </a:r>
            <a:r>
              <a:rPr lang="en-US" dirty="0" err="1"/>
              <a:t>Так</a:t>
            </a:r>
            <a:r>
              <a:rPr lang="en-US" dirty="0"/>
              <a:t>, </a:t>
            </a:r>
            <a:r>
              <a:rPr lang="en-US" dirty="0" err="1"/>
              <a:t>для</a:t>
            </a:r>
            <a:r>
              <a:rPr lang="en-US" dirty="0"/>
              <a:t> </a:t>
            </a:r>
            <a:r>
              <a:rPr lang="en-US" dirty="0" err="1"/>
              <a:t>стандартного</a:t>
            </a:r>
            <a:r>
              <a:rPr lang="en-US" dirty="0"/>
              <a:t> </a:t>
            </a:r>
            <a:r>
              <a:rPr lang="en-US" dirty="0" err="1"/>
              <a:t>размера</a:t>
            </a:r>
            <a:r>
              <a:rPr lang="en-US" dirty="0"/>
              <a:t> </a:t>
            </a:r>
            <a:r>
              <a:rPr lang="en-US" dirty="0" err="1"/>
              <a:t>это</a:t>
            </a:r>
            <a:r>
              <a:rPr lang="en-US" dirty="0"/>
              <a:t> 14×14×9=1764 </a:t>
            </a:r>
            <a:r>
              <a:rPr lang="en-US" dirty="0" err="1"/>
              <a:t>гипотезы</a:t>
            </a:r>
            <a:r>
              <a:rPr lang="en-US" dirty="0"/>
              <a:t>!</a:t>
            </a:r>
          </a:p>
          <a:p>
            <a:endParaRPr lang="en-US" dirty="0"/>
          </a:p>
          <a:p>
            <a:r>
              <a:rPr lang="en-US" dirty="0" err="1"/>
              <a:t>удаляем</a:t>
            </a:r>
            <a:r>
              <a:rPr lang="en-US" dirty="0"/>
              <a:t> </a:t>
            </a:r>
            <a:r>
              <a:rPr lang="en-US" dirty="0" err="1"/>
              <a:t>очень</a:t>
            </a:r>
            <a:r>
              <a:rPr lang="en-US" dirty="0"/>
              <a:t> </a:t>
            </a:r>
            <a:r>
              <a:rPr lang="en-US" dirty="0" err="1"/>
              <a:t>узкие</a:t>
            </a:r>
            <a:r>
              <a:rPr lang="en-US" dirty="0"/>
              <a:t> и </a:t>
            </a:r>
            <a:r>
              <a:rPr lang="en-US" dirty="0" err="1"/>
              <a:t>выходящие</a:t>
            </a:r>
            <a:r>
              <a:rPr lang="en-US" dirty="0"/>
              <a:t> </a:t>
            </a:r>
            <a:r>
              <a:rPr lang="en-US" dirty="0" err="1"/>
              <a:t>за</a:t>
            </a:r>
            <a:r>
              <a:rPr lang="en-US" dirty="0"/>
              <a:t> </a:t>
            </a:r>
            <a:r>
              <a:rPr lang="en-US" dirty="0" err="1"/>
              <a:t>изображения</a:t>
            </a:r>
            <a:r>
              <a:rPr lang="en-US" dirty="0"/>
              <a:t>  NMS с </a:t>
            </a:r>
            <a:r>
              <a:rPr lang="en-US" dirty="0" err="1"/>
              <a:t>большим</a:t>
            </a:r>
            <a:r>
              <a:rPr lang="en-US" dirty="0"/>
              <a:t> </a:t>
            </a:r>
            <a:r>
              <a:rPr lang="en-US" dirty="0" err="1"/>
              <a:t>порогом</a:t>
            </a:r>
            <a:r>
              <a:rPr lang="en-US" dirty="0"/>
              <a:t> </a:t>
            </a:r>
            <a:r>
              <a:rPr lang="en-US" dirty="0" err="1"/>
              <a:t>IoU</a:t>
            </a:r>
            <a:r>
              <a:rPr lang="en-US" dirty="0"/>
              <a:t>=0.9</a:t>
            </a:r>
          </a:p>
          <a:p>
            <a:endParaRPr lang="en-US" dirty="0"/>
          </a:p>
          <a:p>
            <a:r>
              <a:rPr lang="en-US" b="1" dirty="0"/>
              <a:t>R-CNN:</a:t>
            </a:r>
            <a:br>
              <a:rPr lang="en-US" b="1" dirty="0"/>
            </a:br>
            <a:br>
              <a:rPr lang="en-US" b="1" dirty="0"/>
            </a:br>
            <a:endParaRPr lang="en-US" b="1" dirty="0"/>
          </a:p>
          <a:p>
            <a:pPr marL="171450" indent="-171450">
              <a:buFont typeface="Arial"/>
              <a:buChar char="•"/>
            </a:pPr>
            <a:r>
              <a:rPr lang="en-US" dirty="0" err="1"/>
              <a:t>Использование</a:t>
            </a:r>
            <a:r>
              <a:rPr lang="en-US" dirty="0"/>
              <a:t> Selective Search </a:t>
            </a:r>
            <a:r>
              <a:rPr lang="en-US" dirty="0" err="1"/>
              <a:t>как</a:t>
            </a:r>
            <a:r>
              <a:rPr lang="en-US" dirty="0"/>
              <a:t> </a:t>
            </a:r>
            <a:r>
              <a:rPr lang="en-US" dirty="0" err="1"/>
              <a:t>генератор</a:t>
            </a:r>
            <a:r>
              <a:rPr lang="en-US" dirty="0"/>
              <a:t> </a:t>
            </a:r>
            <a:r>
              <a:rPr lang="en-US" dirty="0" err="1"/>
              <a:t>гипотез</a:t>
            </a:r>
            <a:r>
              <a:rPr lang="en-US" dirty="0"/>
              <a:t>.</a:t>
            </a:r>
          </a:p>
          <a:p>
            <a:pPr marL="171450" indent="-171450">
              <a:buFont typeface="Arial"/>
              <a:buChar char="•"/>
            </a:pPr>
            <a:r>
              <a:rPr lang="en-US" dirty="0" err="1"/>
              <a:t>Использование</a:t>
            </a:r>
            <a:r>
              <a:rPr lang="en-US" dirty="0"/>
              <a:t> SVM + Ridge </a:t>
            </a:r>
            <a:r>
              <a:rPr lang="en-US" dirty="0" err="1"/>
              <a:t>для</a:t>
            </a:r>
            <a:r>
              <a:rPr lang="en-US" dirty="0"/>
              <a:t> </a:t>
            </a:r>
            <a:r>
              <a:rPr lang="en-US" dirty="0" err="1"/>
              <a:t>классификации</a:t>
            </a:r>
            <a:r>
              <a:rPr lang="en-US" dirty="0"/>
              <a:t> </a:t>
            </a:r>
            <a:r>
              <a:rPr lang="en-US" dirty="0" err="1"/>
              <a:t>и</a:t>
            </a:r>
            <a:r>
              <a:rPr lang="en-US" dirty="0"/>
              <a:t> </a:t>
            </a:r>
            <a:r>
              <a:rPr lang="en-US" dirty="0" err="1"/>
              <a:t>регрессии</a:t>
            </a:r>
            <a:r>
              <a:rPr lang="en-US" dirty="0"/>
              <a:t> </a:t>
            </a:r>
            <a:r>
              <a:rPr lang="en-US" dirty="0" err="1"/>
              <a:t>гипотез</a:t>
            </a:r>
            <a:r>
              <a:rPr lang="en-US" dirty="0"/>
              <a:t> (</a:t>
            </a:r>
            <a:r>
              <a:rPr lang="en-US" dirty="0" err="1"/>
              <a:t>причем</a:t>
            </a:r>
            <a:r>
              <a:rPr lang="en-US" dirty="0"/>
              <a:t> </a:t>
            </a:r>
            <a:r>
              <a:rPr lang="en-US" dirty="0" err="1"/>
              <a:t>их</a:t>
            </a:r>
            <a:r>
              <a:rPr lang="en-US" dirty="0"/>
              <a:t> </a:t>
            </a:r>
            <a:r>
              <a:rPr lang="en-US" dirty="0" err="1"/>
              <a:t>параллельная</a:t>
            </a:r>
            <a:r>
              <a:rPr lang="en-US" dirty="0"/>
              <a:t> </a:t>
            </a:r>
            <a:r>
              <a:rPr lang="en-US" dirty="0" err="1"/>
              <a:t>работа</a:t>
            </a:r>
            <a:r>
              <a:rPr lang="en-US" dirty="0"/>
              <a:t> </a:t>
            </a:r>
            <a:r>
              <a:rPr lang="en-US" dirty="0" err="1"/>
              <a:t>не</a:t>
            </a:r>
            <a:r>
              <a:rPr lang="en-US" dirty="0"/>
              <a:t> </a:t>
            </a:r>
            <a:r>
              <a:rPr lang="en-US" dirty="0" err="1"/>
              <a:t>возможна</a:t>
            </a:r>
            <a:r>
              <a:rPr lang="en-US" dirty="0"/>
              <a:t>).</a:t>
            </a:r>
          </a:p>
          <a:p>
            <a:pPr marL="171450" indent="-171450">
              <a:buFont typeface="Arial"/>
              <a:buChar char="•"/>
            </a:pPr>
            <a:r>
              <a:rPr lang="en-US" dirty="0" err="1"/>
              <a:t>Запуск</a:t>
            </a:r>
            <a:r>
              <a:rPr lang="en-US" dirty="0"/>
              <a:t> </a:t>
            </a:r>
            <a:r>
              <a:rPr lang="en-US" dirty="0" err="1"/>
              <a:t>нейронной</a:t>
            </a:r>
            <a:r>
              <a:rPr lang="en-US" dirty="0"/>
              <a:t> </a:t>
            </a:r>
            <a:r>
              <a:rPr lang="en-US" dirty="0" err="1"/>
              <a:t>сети</a:t>
            </a:r>
            <a:r>
              <a:rPr lang="en-US" dirty="0"/>
              <a:t> </a:t>
            </a:r>
            <a:r>
              <a:rPr lang="en-US" dirty="0" err="1"/>
              <a:t>для</a:t>
            </a:r>
            <a:r>
              <a:rPr lang="en-US" dirty="0"/>
              <a:t> </a:t>
            </a:r>
            <a:r>
              <a:rPr lang="en-US" dirty="0" err="1"/>
              <a:t>обработки</a:t>
            </a:r>
            <a:r>
              <a:rPr lang="en-US" dirty="0"/>
              <a:t> </a:t>
            </a:r>
            <a:r>
              <a:rPr lang="en-US" dirty="0" err="1"/>
              <a:t>каждой</a:t>
            </a:r>
            <a:r>
              <a:rPr lang="en-US" dirty="0"/>
              <a:t> </a:t>
            </a:r>
            <a:r>
              <a:rPr lang="en-US" dirty="0" err="1"/>
              <a:t>гипотезы</a:t>
            </a:r>
            <a:r>
              <a:rPr lang="en-US" dirty="0"/>
              <a:t> </a:t>
            </a:r>
            <a:r>
              <a:rPr lang="en-US" dirty="0" err="1"/>
              <a:t>по</a:t>
            </a:r>
            <a:r>
              <a:rPr lang="en-US" dirty="0"/>
              <a:t> </a:t>
            </a:r>
            <a:r>
              <a:rPr lang="en-US" dirty="0" err="1"/>
              <a:t>отдельности</a:t>
            </a:r>
            <a:r>
              <a:rPr lang="en-US" dirty="0"/>
              <a:t>.</a:t>
            </a:r>
          </a:p>
          <a:p>
            <a:pPr marL="171450" indent="-171450">
              <a:buFont typeface="Arial"/>
              <a:buChar char="•"/>
            </a:pPr>
            <a:r>
              <a:rPr lang="en-US" dirty="0" err="1"/>
              <a:t>Низкая</a:t>
            </a:r>
            <a:r>
              <a:rPr lang="en-US" dirty="0"/>
              <a:t> </a:t>
            </a:r>
            <a:r>
              <a:rPr lang="en-US" dirty="0" err="1"/>
              <a:t>скорость</a:t>
            </a:r>
            <a:r>
              <a:rPr lang="en-US" dirty="0"/>
              <a:t> </a:t>
            </a:r>
            <a:r>
              <a:rPr lang="en-US" dirty="0" err="1"/>
              <a:t>работы</a:t>
            </a:r>
            <a:r>
              <a:rPr lang="en-US" dirty="0"/>
              <a:t>.</a:t>
            </a:r>
          </a:p>
          <a:p>
            <a:br>
              <a:rPr lang="en-US" dirty="0"/>
            </a:br>
            <a:r>
              <a:rPr lang="en-US" b="1" dirty="0"/>
              <a:t>Fast R-CNN:</a:t>
            </a:r>
            <a:br>
              <a:rPr lang="en-US" b="1" dirty="0"/>
            </a:br>
            <a:br>
              <a:rPr lang="en-US" b="1" dirty="0"/>
            </a:br>
            <a:endParaRPr lang="en-US" b="1" dirty="0"/>
          </a:p>
          <a:p>
            <a:pPr marL="171450" indent="-171450">
              <a:buFont typeface="Arial"/>
              <a:buChar char="•"/>
            </a:pPr>
            <a:r>
              <a:rPr lang="en-US" dirty="0" err="1"/>
              <a:t>Нейронная</a:t>
            </a:r>
            <a:r>
              <a:rPr lang="en-US" dirty="0"/>
              <a:t> </a:t>
            </a:r>
            <a:r>
              <a:rPr lang="en-US" dirty="0" err="1"/>
              <a:t>сеть</a:t>
            </a:r>
            <a:r>
              <a:rPr lang="en-US" dirty="0"/>
              <a:t> </a:t>
            </a:r>
            <a:r>
              <a:rPr lang="en-US" dirty="0" err="1"/>
              <a:t>запускается</a:t>
            </a:r>
            <a:r>
              <a:rPr lang="en-US" dirty="0"/>
              <a:t> </a:t>
            </a:r>
            <a:r>
              <a:rPr lang="en-US" dirty="0" err="1"/>
              <a:t>только</a:t>
            </a:r>
            <a:r>
              <a:rPr lang="en-US" dirty="0"/>
              <a:t> </a:t>
            </a:r>
            <a:r>
              <a:rPr lang="en-US" dirty="0" err="1"/>
              <a:t>один</a:t>
            </a:r>
            <a:r>
              <a:rPr lang="en-US" dirty="0"/>
              <a:t> </a:t>
            </a:r>
            <a:r>
              <a:rPr lang="en-US" dirty="0" err="1"/>
              <a:t>раз</a:t>
            </a:r>
            <a:r>
              <a:rPr lang="en-US" dirty="0"/>
              <a:t> </a:t>
            </a:r>
            <a:r>
              <a:rPr lang="en-US" dirty="0" err="1"/>
              <a:t>на</a:t>
            </a:r>
            <a:r>
              <a:rPr lang="en-US" dirty="0"/>
              <a:t> </a:t>
            </a:r>
            <a:r>
              <a:rPr lang="en-US" dirty="0" err="1"/>
              <a:t>изображение</a:t>
            </a:r>
            <a:r>
              <a:rPr lang="en-US" dirty="0"/>
              <a:t> – </a:t>
            </a:r>
            <a:r>
              <a:rPr lang="en-US" dirty="0" err="1"/>
              <a:t>все</a:t>
            </a:r>
            <a:r>
              <a:rPr lang="en-US" dirty="0"/>
              <a:t> </a:t>
            </a:r>
            <a:r>
              <a:rPr lang="en-US" dirty="0" err="1"/>
              <a:t>гипотезы</a:t>
            </a:r>
            <a:r>
              <a:rPr lang="en-US" dirty="0"/>
              <a:t> </a:t>
            </a:r>
            <a:r>
              <a:rPr lang="en-US" dirty="0" err="1"/>
              <a:t>проверяются</a:t>
            </a:r>
            <a:r>
              <a:rPr lang="en-US" dirty="0"/>
              <a:t> </a:t>
            </a:r>
            <a:r>
              <a:rPr lang="en-US" dirty="0" err="1"/>
              <a:t>на</a:t>
            </a:r>
            <a:r>
              <a:rPr lang="en-US" dirty="0"/>
              <a:t> </a:t>
            </a:r>
            <a:r>
              <a:rPr lang="en-US" dirty="0" err="1"/>
              <a:t>основе</a:t>
            </a:r>
            <a:r>
              <a:rPr lang="en-US" dirty="0"/>
              <a:t> </a:t>
            </a:r>
            <a:r>
              <a:rPr lang="en-US" dirty="0" err="1"/>
              <a:t>единой</a:t>
            </a:r>
            <a:r>
              <a:rPr lang="en-US" dirty="0"/>
              <a:t> </a:t>
            </a:r>
            <a:r>
              <a:rPr lang="en-US" dirty="0" err="1"/>
              <a:t>карты</a:t>
            </a:r>
            <a:r>
              <a:rPr lang="en-US" dirty="0"/>
              <a:t> </a:t>
            </a:r>
            <a:r>
              <a:rPr lang="en-US" dirty="0" err="1"/>
              <a:t>признаков</a:t>
            </a:r>
            <a:r>
              <a:rPr lang="en-US" dirty="0"/>
              <a:t>.</a:t>
            </a:r>
          </a:p>
          <a:p>
            <a:pPr marL="171450" indent="-171450">
              <a:buFont typeface="Arial"/>
              <a:buChar char="•"/>
            </a:pPr>
            <a:r>
              <a:rPr lang="en-US" dirty="0"/>
              <a:t>«</a:t>
            </a:r>
            <a:r>
              <a:rPr lang="en-US" dirty="0" err="1"/>
              <a:t>Умная</a:t>
            </a:r>
            <a:r>
              <a:rPr lang="en-US" dirty="0"/>
              <a:t>» </a:t>
            </a:r>
            <a:r>
              <a:rPr lang="en-US" dirty="0" err="1"/>
              <a:t>обработка</a:t>
            </a:r>
            <a:r>
              <a:rPr lang="en-US" dirty="0"/>
              <a:t> </a:t>
            </a:r>
            <a:r>
              <a:rPr lang="en-US" dirty="0" err="1"/>
              <a:t>гипотез</a:t>
            </a:r>
            <a:r>
              <a:rPr lang="en-US" dirty="0"/>
              <a:t> </a:t>
            </a:r>
            <a:r>
              <a:rPr lang="en-US" dirty="0" err="1"/>
              <a:t>разного</a:t>
            </a:r>
            <a:r>
              <a:rPr lang="en-US" dirty="0"/>
              <a:t> </a:t>
            </a:r>
            <a:r>
              <a:rPr lang="en-US" dirty="0" err="1"/>
              <a:t>размера</a:t>
            </a:r>
            <a:r>
              <a:rPr lang="en-US" dirty="0"/>
              <a:t> </a:t>
            </a:r>
            <a:r>
              <a:rPr lang="en-US" dirty="0" err="1"/>
              <a:t>за</a:t>
            </a:r>
            <a:r>
              <a:rPr lang="en-US" dirty="0"/>
              <a:t> </a:t>
            </a:r>
            <a:r>
              <a:rPr lang="en-US" dirty="0" err="1"/>
              <a:t>счет</a:t>
            </a:r>
            <a:r>
              <a:rPr lang="en-US" dirty="0"/>
              <a:t> </a:t>
            </a:r>
            <a:r>
              <a:rPr lang="en-US" dirty="0" err="1"/>
              <a:t>RoI</a:t>
            </a:r>
            <a:r>
              <a:rPr lang="en-US" dirty="0"/>
              <a:t> </a:t>
            </a:r>
            <a:r>
              <a:rPr lang="en-US" dirty="0" err="1"/>
              <a:t>слоя</a:t>
            </a:r>
            <a:r>
              <a:rPr lang="en-US" dirty="0"/>
              <a:t>.</a:t>
            </a:r>
          </a:p>
          <a:p>
            <a:pPr marL="171450" indent="-171450">
              <a:buFont typeface="Arial"/>
              <a:buChar char="•"/>
            </a:pPr>
            <a:r>
              <a:rPr lang="en-US" dirty="0" err="1"/>
              <a:t>Замена</a:t>
            </a:r>
            <a:r>
              <a:rPr lang="en-US" dirty="0"/>
              <a:t> SVN </a:t>
            </a:r>
            <a:r>
              <a:rPr lang="en-US" dirty="0" err="1"/>
              <a:t>на</a:t>
            </a:r>
            <a:r>
              <a:rPr lang="en-US" dirty="0"/>
              <a:t> SoftMax </a:t>
            </a:r>
            <a:r>
              <a:rPr lang="en-US" dirty="0" err="1"/>
              <a:t>слой</a:t>
            </a:r>
            <a:r>
              <a:rPr lang="en-US" dirty="0"/>
              <a:t>.</a:t>
            </a:r>
          </a:p>
          <a:p>
            <a:pPr marL="171450" indent="-171450">
              <a:buFont typeface="Arial"/>
              <a:buChar char="•"/>
            </a:pPr>
            <a:r>
              <a:rPr lang="en-US" dirty="0" err="1"/>
              <a:t>Возможность</a:t>
            </a:r>
            <a:r>
              <a:rPr lang="en-US" dirty="0"/>
              <a:t> </a:t>
            </a:r>
            <a:r>
              <a:rPr lang="en-US" dirty="0" err="1"/>
              <a:t>параллельной</a:t>
            </a:r>
            <a:r>
              <a:rPr lang="en-US" dirty="0"/>
              <a:t> </a:t>
            </a:r>
            <a:r>
              <a:rPr lang="en-US" dirty="0" err="1"/>
              <a:t>работы</a:t>
            </a:r>
            <a:r>
              <a:rPr lang="en-US" dirty="0"/>
              <a:t> </a:t>
            </a:r>
            <a:r>
              <a:rPr lang="en-US" dirty="0" err="1"/>
              <a:t>классификации</a:t>
            </a:r>
            <a:r>
              <a:rPr lang="en-US" dirty="0"/>
              <a:t> </a:t>
            </a:r>
            <a:r>
              <a:rPr lang="en-US" dirty="0" err="1"/>
              <a:t>и</a:t>
            </a:r>
            <a:r>
              <a:rPr lang="en-US" dirty="0"/>
              <a:t> </a:t>
            </a:r>
            <a:r>
              <a:rPr lang="en-US" dirty="0" err="1"/>
              <a:t>регрессии</a:t>
            </a:r>
            <a:r>
              <a:rPr lang="en-US" dirty="0"/>
              <a:t>.</a:t>
            </a:r>
          </a:p>
          <a:p>
            <a:br>
              <a:rPr lang="en-US" dirty="0">
                <a:cs typeface="+mn-lt"/>
              </a:rPr>
            </a:br>
            <a:r>
              <a:rPr lang="en-US" b="1" dirty="0"/>
              <a:t>Faster R-CNN:</a:t>
            </a:r>
            <a:br>
              <a:rPr lang="en-US" b="1" dirty="0">
                <a:cs typeface="+mn-lt"/>
              </a:rPr>
            </a:br>
            <a:br>
              <a:rPr lang="en-US" b="1" dirty="0">
                <a:cs typeface="+mn-lt"/>
              </a:rPr>
            </a:br>
            <a:endParaRPr lang="en-US" b="1" dirty="0"/>
          </a:p>
          <a:p>
            <a:pPr marL="171450" indent="-171450">
              <a:buFont typeface="Arial"/>
              <a:buChar char="•"/>
            </a:pPr>
            <a:r>
              <a:rPr lang="en-US" dirty="0" err="1"/>
              <a:t>Генерация</a:t>
            </a:r>
            <a:r>
              <a:rPr lang="en-US" dirty="0"/>
              <a:t> </a:t>
            </a:r>
            <a:r>
              <a:rPr lang="en-US" dirty="0" err="1"/>
              <a:t>гипотез</a:t>
            </a:r>
            <a:r>
              <a:rPr lang="en-US" dirty="0"/>
              <a:t> с </a:t>
            </a:r>
            <a:r>
              <a:rPr lang="en-US" dirty="0" err="1"/>
              <a:t>помощью</a:t>
            </a:r>
            <a:r>
              <a:rPr lang="en-US" dirty="0"/>
              <a:t> </a:t>
            </a:r>
            <a:r>
              <a:rPr lang="en-US" dirty="0" err="1"/>
              <a:t>специального</a:t>
            </a:r>
            <a:r>
              <a:rPr lang="en-US" dirty="0"/>
              <a:t> </a:t>
            </a:r>
            <a:r>
              <a:rPr lang="en-US" dirty="0" err="1"/>
              <a:t>отдельно</a:t>
            </a:r>
            <a:r>
              <a:rPr lang="en-US" dirty="0"/>
              <a:t> </a:t>
            </a:r>
            <a:r>
              <a:rPr lang="en-US" dirty="0" err="1"/>
              <a:t>дифференцируемого</a:t>
            </a:r>
            <a:r>
              <a:rPr lang="en-US" dirty="0"/>
              <a:t> </a:t>
            </a:r>
            <a:r>
              <a:rPr lang="en-US" dirty="0" err="1"/>
              <a:t>модуля</a:t>
            </a:r>
            <a:r>
              <a:rPr lang="en-US" dirty="0"/>
              <a:t>.</a:t>
            </a:r>
          </a:p>
          <a:p>
            <a:pPr marL="171450" indent="-171450">
              <a:buFont typeface="Arial"/>
              <a:buChar char="•"/>
            </a:pPr>
            <a:r>
              <a:rPr lang="en-US" dirty="0" err="1"/>
              <a:t>Изменения</a:t>
            </a:r>
            <a:r>
              <a:rPr lang="en-US" dirty="0"/>
              <a:t> в </a:t>
            </a:r>
            <a:r>
              <a:rPr lang="en-US" dirty="0" err="1"/>
              <a:t>процессе</a:t>
            </a:r>
            <a:r>
              <a:rPr lang="en-US" dirty="0"/>
              <a:t> </a:t>
            </a:r>
            <a:r>
              <a:rPr lang="en-US" dirty="0" err="1"/>
              <a:t>обработки</a:t>
            </a:r>
            <a:r>
              <a:rPr lang="en-US" dirty="0"/>
              <a:t> </a:t>
            </a:r>
            <a:r>
              <a:rPr lang="en-US" dirty="0" err="1"/>
              <a:t>изображения</a:t>
            </a:r>
            <a:r>
              <a:rPr lang="en-US" dirty="0"/>
              <a:t>, </a:t>
            </a:r>
            <a:r>
              <a:rPr lang="en-US" dirty="0" err="1"/>
              <a:t>связанные</a:t>
            </a:r>
            <a:r>
              <a:rPr lang="en-US" dirty="0"/>
              <a:t> с </a:t>
            </a:r>
            <a:r>
              <a:rPr lang="en-US" dirty="0" err="1"/>
              <a:t>появлением</a:t>
            </a:r>
            <a:r>
              <a:rPr lang="en-US" dirty="0"/>
              <a:t> RPN </a:t>
            </a:r>
            <a:r>
              <a:rPr lang="en-US" dirty="0" err="1"/>
              <a:t>модуля</a:t>
            </a:r>
            <a:r>
              <a:rPr lang="en-US" dirty="0"/>
              <a:t>.</a:t>
            </a:r>
          </a:p>
          <a:p>
            <a:pPr marL="171450" indent="-171450">
              <a:buFont typeface="Arial"/>
              <a:buChar char="•"/>
            </a:pPr>
            <a:r>
              <a:rPr lang="en-US" dirty="0" err="1"/>
              <a:t>Самая</a:t>
            </a:r>
            <a:r>
              <a:rPr lang="en-US" dirty="0"/>
              <a:t> </a:t>
            </a:r>
            <a:r>
              <a:rPr lang="en-US" dirty="0" err="1"/>
              <a:t>быстрая</a:t>
            </a:r>
            <a:r>
              <a:rPr lang="en-US" dirty="0"/>
              <a:t> </a:t>
            </a:r>
            <a:r>
              <a:rPr lang="en-US" dirty="0" err="1"/>
              <a:t>из</a:t>
            </a:r>
            <a:r>
              <a:rPr lang="en-US" dirty="0"/>
              <a:t> </a:t>
            </a:r>
            <a:r>
              <a:rPr lang="en-US" dirty="0" err="1"/>
              <a:t>этих</a:t>
            </a:r>
            <a:r>
              <a:rPr lang="en-US" dirty="0"/>
              <a:t> </a:t>
            </a:r>
            <a:r>
              <a:rPr lang="en-US" dirty="0" err="1"/>
              <a:t>трех</a:t>
            </a:r>
            <a:r>
              <a:rPr lang="en-US" dirty="0"/>
              <a:t> </a:t>
            </a:r>
            <a:r>
              <a:rPr lang="en-US" dirty="0" err="1"/>
              <a:t>моделей</a:t>
            </a:r>
            <a:r>
              <a:rPr lang="en-US" dirty="0"/>
              <a:t>.</a:t>
            </a:r>
          </a:p>
          <a:p>
            <a:pPr marL="171450" indent="-171450">
              <a:buFont typeface="Arial"/>
              <a:buChar char="•"/>
            </a:pPr>
            <a:r>
              <a:rPr lang="en-US" dirty="0" err="1"/>
              <a:t>Является</a:t>
            </a:r>
            <a:r>
              <a:rPr lang="en-US" dirty="0"/>
              <a:t> </a:t>
            </a:r>
            <a:r>
              <a:rPr lang="en-US" dirty="0" err="1"/>
              <a:t>одной</a:t>
            </a:r>
            <a:r>
              <a:rPr lang="en-US" dirty="0"/>
              <a:t> </a:t>
            </a:r>
            <a:r>
              <a:rPr lang="en-US" dirty="0" err="1"/>
              <a:t>из</a:t>
            </a:r>
            <a:r>
              <a:rPr lang="en-US" dirty="0"/>
              <a:t> </a:t>
            </a:r>
            <a:r>
              <a:rPr lang="en-US" dirty="0" err="1"/>
              <a:t>самых</a:t>
            </a:r>
            <a:r>
              <a:rPr lang="en-US" dirty="0"/>
              <a:t> </a:t>
            </a:r>
            <a:r>
              <a:rPr lang="en-US" dirty="0" err="1"/>
              <a:t>точных</a:t>
            </a:r>
            <a:r>
              <a:rPr lang="en-US" dirty="0"/>
              <a:t> и </a:t>
            </a:r>
            <a:r>
              <a:rPr lang="en-US" dirty="0" err="1"/>
              <a:t>по</a:t>
            </a:r>
            <a:r>
              <a:rPr lang="en-US" dirty="0"/>
              <a:t> </a:t>
            </a:r>
            <a:r>
              <a:rPr lang="en-US" dirty="0" err="1"/>
              <a:t>сей</a:t>
            </a:r>
            <a:r>
              <a:rPr lang="en-US" dirty="0"/>
              <a:t> </a:t>
            </a:r>
            <a:r>
              <a:rPr lang="en-US" dirty="0" err="1"/>
              <a:t>день</a:t>
            </a:r>
            <a:r>
              <a:rPr lang="en-US" dirty="0"/>
              <a:t>.</a:t>
            </a:r>
          </a:p>
          <a:p>
            <a:endParaRPr lang="en-US" dirty="0"/>
          </a:p>
        </p:txBody>
      </p:sp>
    </p:spTree>
    <p:extLst>
      <p:ext uri="{BB962C8B-B14F-4D97-AF65-F5344CB8AC3E}">
        <p14:creationId xmlns:p14="http://schemas.microsoft.com/office/powerpoint/2010/main" val="12093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Итак</a:t>
            </a:r>
            <a:r>
              <a:rPr lang="en-US" dirty="0"/>
              <a:t>, </a:t>
            </a:r>
            <a:r>
              <a:rPr lang="en-US" dirty="0" err="1"/>
              <a:t>существует</a:t>
            </a:r>
            <a:r>
              <a:rPr lang="en-US" dirty="0"/>
              <a:t> </a:t>
            </a:r>
            <a:r>
              <a:rPr lang="en-US" dirty="0" err="1"/>
              <a:t>несколько</a:t>
            </a:r>
            <a:r>
              <a:rPr lang="en-US" dirty="0"/>
              <a:t> </a:t>
            </a:r>
            <a:r>
              <a:rPr lang="en-US" dirty="0" err="1"/>
              <a:t>архитектур</a:t>
            </a:r>
            <a:r>
              <a:rPr lang="en-US" dirty="0"/>
              <a:t> </a:t>
            </a:r>
            <a:r>
              <a:rPr lang="en-US" dirty="0" err="1"/>
              <a:t>нейронных</a:t>
            </a:r>
            <a:r>
              <a:rPr lang="en-US" dirty="0"/>
              <a:t> </a:t>
            </a:r>
            <a:r>
              <a:rPr lang="en-US" dirty="0" err="1"/>
              <a:t>сетей</a:t>
            </a:r>
            <a:r>
              <a:rPr lang="en-US" dirty="0"/>
              <a:t>, </a:t>
            </a:r>
            <a:r>
              <a:rPr lang="en-US" dirty="0" err="1"/>
              <a:t>созданных</a:t>
            </a:r>
            <a:r>
              <a:rPr lang="en-US" dirty="0"/>
              <a:t> </a:t>
            </a:r>
            <a:r>
              <a:rPr lang="en-US" dirty="0" err="1"/>
              <a:t>для</a:t>
            </a:r>
            <a:r>
              <a:rPr lang="en-US" dirty="0"/>
              <a:t> </a:t>
            </a:r>
            <a:r>
              <a:rPr lang="en-US" dirty="0" err="1"/>
              <a:t>определения</a:t>
            </a:r>
            <a:r>
              <a:rPr lang="en-US" dirty="0"/>
              <a:t> </a:t>
            </a:r>
            <a:r>
              <a:rPr lang="en-US" dirty="0" err="1"/>
              <a:t>объектов</a:t>
            </a:r>
            <a:r>
              <a:rPr lang="en-US" dirty="0"/>
              <a:t>. </a:t>
            </a:r>
            <a:r>
              <a:rPr lang="en-US" dirty="0" err="1"/>
              <a:t>Они</a:t>
            </a:r>
            <a:r>
              <a:rPr lang="en-US" dirty="0"/>
              <a:t> в </a:t>
            </a:r>
            <a:r>
              <a:rPr lang="en-US" dirty="0" err="1"/>
              <a:t>основном</a:t>
            </a:r>
            <a:r>
              <a:rPr lang="en-US" dirty="0"/>
              <a:t> </a:t>
            </a:r>
            <a:r>
              <a:rPr lang="en-US" dirty="0" err="1"/>
              <a:t>разделяются</a:t>
            </a:r>
            <a:r>
              <a:rPr lang="en-US" dirty="0"/>
              <a:t> </a:t>
            </a:r>
            <a:r>
              <a:rPr lang="en-US" dirty="0" err="1"/>
              <a:t>на</a:t>
            </a:r>
            <a:r>
              <a:rPr lang="en-US" dirty="0"/>
              <a:t> «</a:t>
            </a:r>
            <a:r>
              <a:rPr lang="en-US" dirty="0" err="1"/>
              <a:t>двухуровневые</a:t>
            </a:r>
            <a:r>
              <a:rPr lang="en-US" dirty="0"/>
              <a:t>», </a:t>
            </a:r>
            <a:r>
              <a:rPr lang="en-US" dirty="0" err="1"/>
              <a:t>такие</a:t>
            </a:r>
            <a:r>
              <a:rPr lang="en-US" dirty="0"/>
              <a:t> </a:t>
            </a:r>
            <a:r>
              <a:rPr lang="en-US" dirty="0" err="1"/>
              <a:t>как</a:t>
            </a:r>
            <a:r>
              <a:rPr lang="en-US" dirty="0"/>
              <a:t> RCNN, fast RCNN и faster RCNN, и «</a:t>
            </a:r>
            <a:r>
              <a:rPr lang="en-US" dirty="0" err="1"/>
              <a:t>одноуровневые</a:t>
            </a:r>
            <a:r>
              <a:rPr lang="en-US" dirty="0"/>
              <a:t>», </a:t>
            </a:r>
            <a:r>
              <a:rPr lang="en-US" dirty="0" err="1"/>
              <a:t>такие</a:t>
            </a:r>
            <a:r>
              <a:rPr lang="en-US" dirty="0"/>
              <a:t> </a:t>
            </a:r>
            <a:r>
              <a:rPr lang="en-US" dirty="0" err="1"/>
              <a:t>как</a:t>
            </a:r>
            <a:r>
              <a:rPr lang="en-US" dirty="0"/>
              <a:t> YOLO.</a:t>
            </a:r>
            <a:br>
              <a:rPr lang="en-US" dirty="0">
                <a:cs typeface="+mn-lt"/>
              </a:rPr>
            </a:br>
            <a:br>
              <a:rPr lang="en-US" dirty="0">
                <a:cs typeface="+mn-lt"/>
              </a:rPr>
            </a:br>
            <a:r>
              <a:rPr lang="en-US" dirty="0" err="1"/>
              <a:t>Но</a:t>
            </a:r>
            <a:r>
              <a:rPr lang="en-US" dirty="0"/>
              <a:t> в </a:t>
            </a:r>
            <a:r>
              <a:rPr lang="en-US" dirty="0" err="1"/>
              <a:t>этих</a:t>
            </a:r>
            <a:r>
              <a:rPr lang="en-US" dirty="0"/>
              <a:t> </a:t>
            </a:r>
            <a:r>
              <a:rPr lang="en-US" dirty="0" err="1"/>
              <a:t>нейронных</a:t>
            </a:r>
            <a:r>
              <a:rPr lang="en-US" dirty="0"/>
              <a:t> </a:t>
            </a:r>
            <a:r>
              <a:rPr lang="en-US" dirty="0" err="1"/>
              <a:t>сетях</a:t>
            </a:r>
            <a:r>
              <a:rPr lang="en-US" dirty="0"/>
              <a:t> </a:t>
            </a:r>
            <a:r>
              <a:rPr lang="en-US" dirty="0" err="1"/>
              <a:t>есть</a:t>
            </a:r>
            <a:r>
              <a:rPr lang="en-US" dirty="0"/>
              <a:t> </a:t>
            </a:r>
            <a:r>
              <a:rPr lang="en-US" dirty="0" err="1"/>
              <a:t>две</a:t>
            </a:r>
            <a:r>
              <a:rPr lang="en-US" dirty="0"/>
              <a:t> </a:t>
            </a:r>
            <a:r>
              <a:rPr lang="en-US" dirty="0" err="1"/>
              <a:t>ключевые</a:t>
            </a:r>
            <a:r>
              <a:rPr lang="en-US" dirty="0"/>
              <a:t> </a:t>
            </a:r>
            <a:r>
              <a:rPr lang="en-US" dirty="0" err="1"/>
              <a:t>проблемы</a:t>
            </a:r>
            <a:r>
              <a:rPr lang="en-US" dirty="0"/>
              <a:t>: </a:t>
            </a:r>
            <a:r>
              <a:rPr lang="en-US" dirty="0" err="1"/>
              <a:t>они</a:t>
            </a:r>
            <a:r>
              <a:rPr lang="en-US" dirty="0"/>
              <a:t> </a:t>
            </a:r>
            <a:r>
              <a:rPr lang="en-US" dirty="0" err="1"/>
              <a:t>не</a:t>
            </a:r>
            <a:r>
              <a:rPr lang="en-US" dirty="0"/>
              <a:t> </a:t>
            </a:r>
            <a:r>
              <a:rPr lang="en-US" dirty="0" err="1"/>
              <a:t>смотрят</a:t>
            </a:r>
            <a:r>
              <a:rPr lang="en-US" dirty="0"/>
              <a:t> </a:t>
            </a:r>
            <a:r>
              <a:rPr lang="en-US" dirty="0" err="1"/>
              <a:t>на</a:t>
            </a:r>
            <a:r>
              <a:rPr lang="en-US" dirty="0"/>
              <a:t> </a:t>
            </a:r>
            <a:r>
              <a:rPr lang="en-US" dirty="0" err="1"/>
              <a:t>картинку</a:t>
            </a:r>
            <a:r>
              <a:rPr lang="en-US" dirty="0"/>
              <a:t> «</a:t>
            </a:r>
            <a:r>
              <a:rPr lang="en-US" dirty="0" err="1"/>
              <a:t>полностью</a:t>
            </a:r>
            <a:r>
              <a:rPr lang="en-US" dirty="0"/>
              <a:t>», а </a:t>
            </a:r>
            <a:r>
              <a:rPr lang="en-US" dirty="0" err="1"/>
              <a:t>только</a:t>
            </a:r>
            <a:r>
              <a:rPr lang="en-US" dirty="0"/>
              <a:t> </a:t>
            </a:r>
            <a:r>
              <a:rPr lang="en-US" dirty="0" err="1"/>
              <a:t>на</a:t>
            </a:r>
            <a:r>
              <a:rPr lang="en-US" dirty="0"/>
              <a:t> </a:t>
            </a:r>
            <a:r>
              <a:rPr lang="en-US" dirty="0" err="1"/>
              <a:t>отдельные</a:t>
            </a:r>
            <a:r>
              <a:rPr lang="en-US" dirty="0"/>
              <a:t> </a:t>
            </a:r>
            <a:r>
              <a:rPr lang="en-US" dirty="0" err="1"/>
              <a:t>регионы</a:t>
            </a:r>
            <a:r>
              <a:rPr lang="en-US" dirty="0"/>
              <a:t>, и </a:t>
            </a:r>
            <a:r>
              <a:rPr lang="en-US" dirty="0" err="1"/>
              <a:t>они</a:t>
            </a:r>
            <a:r>
              <a:rPr lang="en-US" dirty="0"/>
              <a:t> </a:t>
            </a:r>
            <a:r>
              <a:rPr lang="en-US" dirty="0" err="1"/>
              <a:t>относительно</a:t>
            </a:r>
            <a:r>
              <a:rPr lang="en-US" dirty="0"/>
              <a:t> </a:t>
            </a:r>
            <a:r>
              <a:rPr lang="en-US" dirty="0" err="1"/>
              <a:t>медленные</a:t>
            </a:r>
            <a:r>
              <a:rPr lang="en-US" dirty="0"/>
              <a:t>.</a:t>
            </a:r>
            <a:endParaRPr lang="ru-RU" dirty="0"/>
          </a:p>
        </p:txBody>
      </p:sp>
    </p:spTree>
    <p:extLst>
      <p:ext uri="{BB962C8B-B14F-4D97-AF65-F5344CB8AC3E}">
        <p14:creationId xmlns:p14="http://schemas.microsoft.com/office/powerpoint/2010/main" val="289858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BA678A59-3939-5B7F-4D2C-104537E71BEB}"/>
            </a:ext>
          </a:extLst>
        </p:cNvPr>
        <p:cNvGrpSpPr/>
        <p:nvPr/>
      </p:nvGrpSpPr>
      <p:grpSpPr>
        <a:xfrm>
          <a:off x="0" y="0"/>
          <a:ext cx="0" cy="0"/>
          <a:chOff x="0" y="0"/>
          <a:chExt cx="0" cy="0"/>
        </a:xfrm>
      </p:grpSpPr>
      <p:sp>
        <p:nvSpPr>
          <p:cNvPr id="63" name="Google Shape;63;g1a093ebb42b_0_5:notes">
            <a:extLst>
              <a:ext uri="{FF2B5EF4-FFF2-40B4-BE49-F238E27FC236}">
                <a16:creationId xmlns:a16="http://schemas.microsoft.com/office/drawing/2014/main" id="{1E3DD8D5-E2DD-2DEB-678B-60B158320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a:extLst>
              <a:ext uri="{FF2B5EF4-FFF2-40B4-BE49-F238E27FC236}">
                <a16:creationId xmlns:a16="http://schemas.microsoft.com/office/drawing/2014/main" id="{0F0C076B-EC23-9A7C-7F9E-6B20FB8FC3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Итак</a:t>
            </a:r>
            <a:r>
              <a:rPr lang="en-US" dirty="0"/>
              <a:t>, </a:t>
            </a:r>
            <a:r>
              <a:rPr lang="en-US" dirty="0" err="1"/>
              <a:t>существует</a:t>
            </a:r>
            <a:r>
              <a:rPr lang="en-US" dirty="0"/>
              <a:t> </a:t>
            </a:r>
            <a:r>
              <a:rPr lang="en-US" dirty="0" err="1"/>
              <a:t>несколько</a:t>
            </a:r>
            <a:r>
              <a:rPr lang="en-US" dirty="0"/>
              <a:t> </a:t>
            </a:r>
            <a:r>
              <a:rPr lang="en-US" dirty="0" err="1"/>
              <a:t>архитектур</a:t>
            </a:r>
            <a:r>
              <a:rPr lang="en-US" dirty="0"/>
              <a:t> </a:t>
            </a:r>
            <a:r>
              <a:rPr lang="en-US" dirty="0" err="1"/>
              <a:t>нейронных</a:t>
            </a:r>
            <a:r>
              <a:rPr lang="en-US" dirty="0"/>
              <a:t> </a:t>
            </a:r>
            <a:r>
              <a:rPr lang="en-US" dirty="0" err="1"/>
              <a:t>сетей</a:t>
            </a:r>
            <a:r>
              <a:rPr lang="en-US" dirty="0"/>
              <a:t>, </a:t>
            </a:r>
            <a:r>
              <a:rPr lang="en-US" dirty="0" err="1"/>
              <a:t>созданных</a:t>
            </a:r>
            <a:r>
              <a:rPr lang="en-US" dirty="0"/>
              <a:t> </a:t>
            </a:r>
            <a:r>
              <a:rPr lang="en-US" dirty="0" err="1"/>
              <a:t>для</a:t>
            </a:r>
            <a:r>
              <a:rPr lang="en-US" dirty="0"/>
              <a:t> </a:t>
            </a:r>
            <a:r>
              <a:rPr lang="en-US" dirty="0" err="1"/>
              <a:t>определения</a:t>
            </a:r>
            <a:r>
              <a:rPr lang="en-US" dirty="0"/>
              <a:t> </a:t>
            </a:r>
            <a:r>
              <a:rPr lang="en-US" dirty="0" err="1"/>
              <a:t>объектов</a:t>
            </a:r>
            <a:r>
              <a:rPr lang="en-US" dirty="0"/>
              <a:t>. </a:t>
            </a:r>
            <a:r>
              <a:rPr lang="en-US" dirty="0" err="1"/>
              <a:t>Они</a:t>
            </a:r>
            <a:r>
              <a:rPr lang="en-US" dirty="0"/>
              <a:t> в </a:t>
            </a:r>
            <a:r>
              <a:rPr lang="en-US" dirty="0" err="1"/>
              <a:t>основном</a:t>
            </a:r>
            <a:r>
              <a:rPr lang="en-US" dirty="0"/>
              <a:t> </a:t>
            </a:r>
            <a:r>
              <a:rPr lang="en-US" dirty="0" err="1"/>
              <a:t>разделяются</a:t>
            </a:r>
            <a:r>
              <a:rPr lang="en-US" dirty="0"/>
              <a:t> </a:t>
            </a:r>
            <a:r>
              <a:rPr lang="en-US" dirty="0" err="1"/>
              <a:t>на</a:t>
            </a:r>
            <a:r>
              <a:rPr lang="en-US" dirty="0"/>
              <a:t> «</a:t>
            </a:r>
            <a:r>
              <a:rPr lang="en-US" dirty="0" err="1"/>
              <a:t>двухуровневые</a:t>
            </a:r>
            <a:r>
              <a:rPr lang="en-US" dirty="0"/>
              <a:t>», </a:t>
            </a:r>
            <a:r>
              <a:rPr lang="en-US" dirty="0" err="1"/>
              <a:t>такие</a:t>
            </a:r>
            <a:r>
              <a:rPr lang="en-US" dirty="0"/>
              <a:t> </a:t>
            </a:r>
            <a:r>
              <a:rPr lang="en-US" dirty="0" err="1"/>
              <a:t>как</a:t>
            </a:r>
            <a:r>
              <a:rPr lang="en-US" dirty="0"/>
              <a:t> RCNN, fast RCNN и faster RCNN, и «</a:t>
            </a:r>
            <a:r>
              <a:rPr lang="en-US" dirty="0" err="1"/>
              <a:t>одноуровневые</a:t>
            </a:r>
            <a:r>
              <a:rPr lang="en-US" dirty="0"/>
              <a:t>», </a:t>
            </a:r>
            <a:r>
              <a:rPr lang="en-US" dirty="0" err="1"/>
              <a:t>такие</a:t>
            </a:r>
            <a:r>
              <a:rPr lang="en-US" dirty="0"/>
              <a:t> </a:t>
            </a:r>
            <a:r>
              <a:rPr lang="en-US" dirty="0" err="1"/>
              <a:t>как</a:t>
            </a:r>
            <a:r>
              <a:rPr lang="en-US" dirty="0"/>
              <a:t> YOLO.</a:t>
            </a:r>
            <a:br>
              <a:rPr lang="en-US" dirty="0">
                <a:cs typeface="+mn-lt"/>
              </a:rPr>
            </a:br>
            <a:br>
              <a:rPr lang="en-US" dirty="0">
                <a:cs typeface="+mn-lt"/>
              </a:rPr>
            </a:br>
            <a:r>
              <a:rPr lang="en-US" dirty="0" err="1"/>
              <a:t>Но</a:t>
            </a:r>
            <a:r>
              <a:rPr lang="en-US" dirty="0"/>
              <a:t> в </a:t>
            </a:r>
            <a:r>
              <a:rPr lang="en-US" dirty="0" err="1"/>
              <a:t>этих</a:t>
            </a:r>
            <a:r>
              <a:rPr lang="en-US" dirty="0"/>
              <a:t> </a:t>
            </a:r>
            <a:r>
              <a:rPr lang="en-US" dirty="0" err="1"/>
              <a:t>нейронных</a:t>
            </a:r>
            <a:r>
              <a:rPr lang="en-US" dirty="0"/>
              <a:t> </a:t>
            </a:r>
            <a:r>
              <a:rPr lang="en-US" dirty="0" err="1"/>
              <a:t>сетях</a:t>
            </a:r>
            <a:r>
              <a:rPr lang="en-US" dirty="0"/>
              <a:t> </a:t>
            </a:r>
            <a:r>
              <a:rPr lang="en-US" dirty="0" err="1"/>
              <a:t>есть</a:t>
            </a:r>
            <a:r>
              <a:rPr lang="en-US" dirty="0"/>
              <a:t> </a:t>
            </a:r>
            <a:r>
              <a:rPr lang="en-US" dirty="0" err="1"/>
              <a:t>две</a:t>
            </a:r>
            <a:r>
              <a:rPr lang="en-US" dirty="0"/>
              <a:t> </a:t>
            </a:r>
            <a:r>
              <a:rPr lang="en-US" dirty="0" err="1"/>
              <a:t>ключевые</a:t>
            </a:r>
            <a:r>
              <a:rPr lang="en-US" dirty="0"/>
              <a:t> </a:t>
            </a:r>
            <a:r>
              <a:rPr lang="en-US" dirty="0" err="1"/>
              <a:t>проблемы</a:t>
            </a:r>
            <a:r>
              <a:rPr lang="en-US" dirty="0"/>
              <a:t>: </a:t>
            </a:r>
            <a:r>
              <a:rPr lang="en-US" dirty="0" err="1"/>
              <a:t>они</a:t>
            </a:r>
            <a:r>
              <a:rPr lang="en-US" dirty="0"/>
              <a:t> </a:t>
            </a:r>
            <a:r>
              <a:rPr lang="en-US" dirty="0" err="1"/>
              <a:t>не</a:t>
            </a:r>
            <a:r>
              <a:rPr lang="en-US" dirty="0"/>
              <a:t> </a:t>
            </a:r>
            <a:r>
              <a:rPr lang="en-US" dirty="0" err="1"/>
              <a:t>смотрят</a:t>
            </a:r>
            <a:r>
              <a:rPr lang="en-US" dirty="0"/>
              <a:t> </a:t>
            </a:r>
            <a:r>
              <a:rPr lang="en-US" dirty="0" err="1"/>
              <a:t>на</a:t>
            </a:r>
            <a:r>
              <a:rPr lang="en-US" dirty="0"/>
              <a:t> </a:t>
            </a:r>
            <a:r>
              <a:rPr lang="en-US" dirty="0" err="1"/>
              <a:t>картинку</a:t>
            </a:r>
            <a:r>
              <a:rPr lang="en-US" dirty="0"/>
              <a:t> «</a:t>
            </a:r>
            <a:r>
              <a:rPr lang="en-US" dirty="0" err="1"/>
              <a:t>полностью</a:t>
            </a:r>
            <a:r>
              <a:rPr lang="en-US" dirty="0"/>
              <a:t>», а </a:t>
            </a:r>
            <a:r>
              <a:rPr lang="en-US" dirty="0" err="1"/>
              <a:t>только</a:t>
            </a:r>
            <a:r>
              <a:rPr lang="en-US" dirty="0"/>
              <a:t> </a:t>
            </a:r>
            <a:r>
              <a:rPr lang="en-US" dirty="0" err="1"/>
              <a:t>на</a:t>
            </a:r>
            <a:r>
              <a:rPr lang="en-US" dirty="0"/>
              <a:t> </a:t>
            </a:r>
            <a:r>
              <a:rPr lang="en-US" dirty="0" err="1"/>
              <a:t>отдельные</a:t>
            </a:r>
            <a:r>
              <a:rPr lang="en-US" dirty="0"/>
              <a:t> </a:t>
            </a:r>
            <a:r>
              <a:rPr lang="en-US" dirty="0" err="1"/>
              <a:t>регионы</a:t>
            </a:r>
            <a:r>
              <a:rPr lang="en-US" dirty="0"/>
              <a:t>, и </a:t>
            </a:r>
            <a:r>
              <a:rPr lang="en-US" dirty="0" err="1"/>
              <a:t>они</a:t>
            </a:r>
            <a:r>
              <a:rPr lang="en-US" dirty="0"/>
              <a:t> </a:t>
            </a:r>
            <a:r>
              <a:rPr lang="en-US" dirty="0" err="1"/>
              <a:t>относительно</a:t>
            </a:r>
            <a:r>
              <a:rPr lang="en-US" dirty="0"/>
              <a:t> </a:t>
            </a:r>
            <a:r>
              <a:rPr lang="en-US" dirty="0" err="1"/>
              <a:t>медленные</a:t>
            </a:r>
            <a:r>
              <a:rPr lang="en-US" dirty="0"/>
              <a:t>.</a:t>
            </a:r>
            <a:endParaRPr lang="ru-RU" dirty="0"/>
          </a:p>
        </p:txBody>
      </p:sp>
    </p:spTree>
    <p:extLst>
      <p:ext uri="{BB962C8B-B14F-4D97-AF65-F5344CB8AC3E}">
        <p14:creationId xmlns:p14="http://schemas.microsoft.com/office/powerpoint/2010/main" val="2489945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406324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54052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748392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75270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277490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27575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576992D7-41EA-5C45-40E3-17427FEA72BA}"/>
            </a:ext>
          </a:extLst>
        </p:cNvPr>
        <p:cNvGrpSpPr/>
        <p:nvPr/>
      </p:nvGrpSpPr>
      <p:grpSpPr>
        <a:xfrm>
          <a:off x="0" y="0"/>
          <a:ext cx="0" cy="0"/>
          <a:chOff x="0" y="0"/>
          <a:chExt cx="0" cy="0"/>
        </a:xfrm>
      </p:grpSpPr>
      <p:sp>
        <p:nvSpPr>
          <p:cNvPr id="63" name="Google Shape;63;g1a093ebb42b_0_5:notes">
            <a:extLst>
              <a:ext uri="{FF2B5EF4-FFF2-40B4-BE49-F238E27FC236}">
                <a16:creationId xmlns:a16="http://schemas.microsoft.com/office/drawing/2014/main" id="{1F4EF9F6-9E5B-3CA3-3C97-EAF8C9914E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a:extLst>
              <a:ext uri="{FF2B5EF4-FFF2-40B4-BE49-F238E27FC236}">
                <a16:creationId xmlns:a16="http://schemas.microsoft.com/office/drawing/2014/main" id="{209CCADC-071D-DE8D-6132-EE123DE395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2444549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1770696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78A71C83-E649-2B96-93AC-E23F639C811C}"/>
            </a:ext>
          </a:extLst>
        </p:cNvPr>
        <p:cNvGrpSpPr/>
        <p:nvPr/>
      </p:nvGrpSpPr>
      <p:grpSpPr>
        <a:xfrm>
          <a:off x="0" y="0"/>
          <a:ext cx="0" cy="0"/>
          <a:chOff x="0" y="0"/>
          <a:chExt cx="0" cy="0"/>
        </a:xfrm>
      </p:grpSpPr>
      <p:sp>
        <p:nvSpPr>
          <p:cNvPr id="63" name="Google Shape;63;g1a093ebb42b_0_5:notes">
            <a:extLst>
              <a:ext uri="{FF2B5EF4-FFF2-40B4-BE49-F238E27FC236}">
                <a16:creationId xmlns:a16="http://schemas.microsoft.com/office/drawing/2014/main" id="{B47FFC2E-7C27-70A4-7EC1-BC95C967AF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a:extLst>
              <a:ext uri="{FF2B5EF4-FFF2-40B4-BE49-F238E27FC236}">
                <a16:creationId xmlns:a16="http://schemas.microsoft.com/office/drawing/2014/main" id="{BDB0E9B7-E743-39ED-F006-3AB059126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3010487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208235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199429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convolutions at original image resolution will be very expensive ...</a:t>
            </a:r>
            <a:endParaRPr lang="ru-RU" dirty="0"/>
          </a:p>
        </p:txBody>
      </p:sp>
    </p:spTree>
    <p:extLst>
      <p:ext uri="{BB962C8B-B14F-4D97-AF65-F5344CB8AC3E}">
        <p14:creationId xmlns:p14="http://schemas.microsoft.com/office/powerpoint/2010/main" val="379317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239048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2577905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FCEEB218-6D34-4A26-F50C-D2D2A1AED004}"/>
            </a:ext>
          </a:extLst>
        </p:cNvPr>
        <p:cNvGrpSpPr/>
        <p:nvPr/>
      </p:nvGrpSpPr>
      <p:grpSpPr>
        <a:xfrm>
          <a:off x="0" y="0"/>
          <a:ext cx="0" cy="0"/>
          <a:chOff x="0" y="0"/>
          <a:chExt cx="0" cy="0"/>
        </a:xfrm>
      </p:grpSpPr>
      <p:sp>
        <p:nvSpPr>
          <p:cNvPr id="63" name="Google Shape;63;g1a093ebb42b_0_5:notes">
            <a:extLst>
              <a:ext uri="{FF2B5EF4-FFF2-40B4-BE49-F238E27FC236}">
                <a16:creationId xmlns:a16="http://schemas.microsoft.com/office/drawing/2014/main" id="{944FFDCD-1A42-05E6-3E83-E5726D4CCC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a:extLst>
              <a:ext uri="{FF2B5EF4-FFF2-40B4-BE49-F238E27FC236}">
                <a16:creationId xmlns:a16="http://schemas.microsoft.com/office/drawing/2014/main" id="{B4938C20-AA15-6519-1EA9-77DA5326A5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3077522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dirty="0"/>
              <a:t>Понимаем что это но забываем где это</a:t>
            </a:r>
          </a:p>
        </p:txBody>
      </p:sp>
    </p:spTree>
    <p:extLst>
      <p:ext uri="{BB962C8B-B14F-4D97-AF65-F5344CB8AC3E}">
        <p14:creationId xmlns:p14="http://schemas.microsoft.com/office/powerpoint/2010/main" val="3917961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093ebb4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093ebb4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Problem: Very inefficient! Not reusing shared features between overlapping patches</a:t>
            </a:r>
            <a:endParaRPr lang="ru-RU" dirty="0"/>
          </a:p>
        </p:txBody>
      </p:sp>
    </p:spTree>
    <p:extLst>
      <p:ext uri="{BB962C8B-B14F-4D97-AF65-F5344CB8AC3E}">
        <p14:creationId xmlns:p14="http://schemas.microsoft.com/office/powerpoint/2010/main" val="65462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5877-3367-1F89-6D8F-6556CE7E0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BC3E7-C5FE-F948-0398-39549129E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453CE7-F9AC-603B-2FF8-DA80A2B8C208}"/>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D22370E6-929C-5073-4FE2-64C5034F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55CE9-D3F5-C067-F9B7-443B58FAB1CE}"/>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4171100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A7B5-B60A-18E1-3DEA-19236464D6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415352-C36F-7C1B-1BEB-88A7902B20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528A5-244E-87D2-F2AF-4DD18C102553}"/>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C05725D9-1549-2665-309E-3C3513429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2B62D-B485-2385-8E0F-E49EC1AB5C19}"/>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69758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EFFB7-7E7A-1180-A431-F4D5D81023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2E9CC-0CF4-A885-B510-8BE97449E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85CD2-2B15-9B4A-8307-95F7DFD676F4}"/>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653A44F0-6905-C060-86D0-B675F2473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966DC-4173-FEB7-C7C3-9CE32459F7AA}"/>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291777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89098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50F1-E1B6-4AA0-0BA5-FE8C7F297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2F01C-4BDF-FA9C-5575-2FFC91A10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4EF60-122D-A462-46A3-270106BE6D86}"/>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878224F9-208D-9D6E-0808-96B5FADFD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B4593-217B-F2D1-9A78-D2888BAE0701}"/>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147631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5647-0102-0E32-B30F-A5C53518E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AB7A3-3253-435E-3391-4F7348825A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78E39C-6789-CA36-AD4C-ED167396C26C}"/>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82669458-03F2-B66D-F8C2-1CEB9BC71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66A4F-98EC-7927-DEDE-2469D41F0A9C}"/>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2252629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33E2-74A3-91B1-F07B-10BBB6737A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9312B-C8AB-4998-4D29-156996E83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371FB-1D55-FAD1-33F4-5F5FAB804B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0A6D1F-1A72-9BF1-DD74-3C85570ED0B7}"/>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6" name="Footer Placeholder 5">
            <a:extLst>
              <a:ext uri="{FF2B5EF4-FFF2-40B4-BE49-F238E27FC236}">
                <a16:creationId xmlns:a16="http://schemas.microsoft.com/office/drawing/2014/main" id="{31ECDAE1-7FC0-A08F-24F9-3A2F011B5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204C0-63CC-5E17-724F-AFF3702368BC}"/>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29329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2270-81D1-004F-5EE6-453C967BA5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6BD6A2-1A55-F113-71EC-5F03A401C0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99B812-626B-CB24-7679-0166AFBBBC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8E0F9A-54DD-C9D0-16E5-16D68EA90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0AA021-6A59-1276-97E8-AAC682DEE1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1B4C69-94FB-3653-85E8-23E081883BC1}"/>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8" name="Footer Placeholder 7">
            <a:extLst>
              <a:ext uri="{FF2B5EF4-FFF2-40B4-BE49-F238E27FC236}">
                <a16:creationId xmlns:a16="http://schemas.microsoft.com/office/drawing/2014/main" id="{8AE087EE-265E-271D-E97F-7BDF78DC30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D590E-869B-3C14-8C26-91C539831AB4}"/>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127718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AC9E-9117-D8FD-A269-BD36D4F9B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94DEA-BB44-ACF5-940B-2BDF48301C6A}"/>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4" name="Footer Placeholder 3">
            <a:extLst>
              <a:ext uri="{FF2B5EF4-FFF2-40B4-BE49-F238E27FC236}">
                <a16:creationId xmlns:a16="http://schemas.microsoft.com/office/drawing/2014/main" id="{5C41BDE2-00CA-073A-7C2B-FB9F174B4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C0EB81-6ACE-DC42-E126-75A3C8C98347}"/>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60790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BE2127-ABCF-DF24-4B0D-4039733AC410}"/>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3" name="Footer Placeholder 2">
            <a:extLst>
              <a:ext uri="{FF2B5EF4-FFF2-40B4-BE49-F238E27FC236}">
                <a16:creationId xmlns:a16="http://schemas.microsoft.com/office/drawing/2014/main" id="{D71CA17B-3276-7AEF-DBCA-D85B13C5D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E4D521-1811-C3CF-2EC9-E7259A1A8AAD}"/>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3889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9681-1902-8834-6AF3-F9529892D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C7DC90-AC8D-0830-FB56-CC25870482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846EBF-6A3D-B667-599C-9BA6A8B01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0634C-28AB-5678-3D12-5CEBED4DBF52}"/>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6" name="Footer Placeholder 5">
            <a:extLst>
              <a:ext uri="{FF2B5EF4-FFF2-40B4-BE49-F238E27FC236}">
                <a16:creationId xmlns:a16="http://schemas.microsoft.com/office/drawing/2014/main" id="{76989C51-38ED-19C5-6296-5436557B9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D0F85A-9A4A-C408-105C-C249147FDD88}"/>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381351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B5FE-D0C4-3689-C73C-3CA890C06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E1670A-204A-ABFF-0987-5304F1E44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9B640-06B1-188D-C1D8-EBFD05CAB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487932-8597-7166-B3FA-454A84B0ED62}"/>
              </a:ext>
            </a:extLst>
          </p:cNvPr>
          <p:cNvSpPr>
            <a:spLocks noGrp="1"/>
          </p:cNvSpPr>
          <p:nvPr>
            <p:ph type="dt" sz="half" idx="10"/>
          </p:nvPr>
        </p:nvSpPr>
        <p:spPr/>
        <p:txBody>
          <a:bodyPr/>
          <a:lstStyle/>
          <a:p>
            <a:fld id="{6B413A9E-5D8A-4CF3-85BA-4C085C69A8F3}" type="datetimeFigureOut">
              <a:rPr lang="en-US" smtClean="0"/>
              <a:t>3/30/2025</a:t>
            </a:fld>
            <a:endParaRPr lang="en-US"/>
          </a:p>
        </p:txBody>
      </p:sp>
      <p:sp>
        <p:nvSpPr>
          <p:cNvPr id="6" name="Footer Placeholder 5">
            <a:extLst>
              <a:ext uri="{FF2B5EF4-FFF2-40B4-BE49-F238E27FC236}">
                <a16:creationId xmlns:a16="http://schemas.microsoft.com/office/drawing/2014/main" id="{C62629E3-330C-9E1C-3932-17B97ED8F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4CA8F-4390-645F-8023-39D45B767038}"/>
              </a:ext>
            </a:extLst>
          </p:cNvPr>
          <p:cNvSpPr>
            <a:spLocks noGrp="1"/>
          </p:cNvSpPr>
          <p:nvPr>
            <p:ph type="sldNum" sz="quarter" idx="12"/>
          </p:nvPr>
        </p:nvSpPr>
        <p:spPr/>
        <p:txBody>
          <a:bodyPr/>
          <a:lstStyle/>
          <a:p>
            <a:fld id="{BEADC9BA-0E4E-482C-A9E7-74362448E7A8}" type="slidenum">
              <a:rPr lang="en-US" smtClean="0"/>
              <a:t>‹#›</a:t>
            </a:fld>
            <a:endParaRPr lang="en-US"/>
          </a:p>
        </p:txBody>
      </p:sp>
    </p:spTree>
    <p:extLst>
      <p:ext uri="{BB962C8B-B14F-4D97-AF65-F5344CB8AC3E}">
        <p14:creationId xmlns:p14="http://schemas.microsoft.com/office/powerpoint/2010/main" val="1630055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340449-A1DD-8273-FDB7-7632748BB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215530-0DD2-16A6-8D7E-A6ABB96B6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54EFF-EAE2-8366-33C3-2D968C9AB3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413A9E-5D8A-4CF3-85BA-4C085C69A8F3}" type="datetimeFigureOut">
              <a:rPr lang="en-US" smtClean="0"/>
              <a:t>3/30/2025</a:t>
            </a:fld>
            <a:endParaRPr lang="en-US"/>
          </a:p>
        </p:txBody>
      </p:sp>
      <p:sp>
        <p:nvSpPr>
          <p:cNvPr id="5" name="Footer Placeholder 4">
            <a:extLst>
              <a:ext uri="{FF2B5EF4-FFF2-40B4-BE49-F238E27FC236}">
                <a16:creationId xmlns:a16="http://schemas.microsoft.com/office/drawing/2014/main" id="{AB96E0FC-5D29-8936-3996-B635A0ABE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7D6C10-4092-EEE3-7FFC-5B10909F6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ADC9BA-0E4E-482C-A9E7-74362448E7A8}" type="slidenum">
              <a:rPr lang="en-US" smtClean="0"/>
              <a:t>‹#›</a:t>
            </a:fld>
            <a:endParaRPr lang="en-US"/>
          </a:p>
        </p:txBody>
      </p:sp>
    </p:spTree>
    <p:extLst>
      <p:ext uri="{BB962C8B-B14F-4D97-AF65-F5344CB8AC3E}">
        <p14:creationId xmlns:p14="http://schemas.microsoft.com/office/powerpoint/2010/main" val="361041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customXml" Target="../ink/ink41.xml"/><Relationship Id="rId7" Type="http://schemas.openxmlformats.org/officeDocument/2006/relationships/customXml" Target="../ink/ink44.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customXml" Target="../ink/ink43.xml"/><Relationship Id="rId11" Type="http://schemas.openxmlformats.org/officeDocument/2006/relationships/image" Target="../media/image1.png"/><Relationship Id="rId5" Type="http://schemas.openxmlformats.org/officeDocument/2006/relationships/customXml" Target="../ink/ink42.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customXml" Target="../ink/ink46.xml"/><Relationship Id="rId7" Type="http://schemas.openxmlformats.org/officeDocument/2006/relationships/customXml" Target="../ink/ink49.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customXml" Target="../ink/ink48.xml"/><Relationship Id="rId11" Type="http://schemas.openxmlformats.org/officeDocument/2006/relationships/image" Target="../media/image1.png"/><Relationship Id="rId5" Type="http://schemas.openxmlformats.org/officeDocument/2006/relationships/customXml" Target="../ink/ink4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customXml" Target="../ink/ink55.xml"/><Relationship Id="rId3" Type="http://schemas.openxmlformats.org/officeDocument/2006/relationships/customXml" Target="../ink/ink51.xml"/><Relationship Id="rId7" Type="http://schemas.openxmlformats.org/officeDocument/2006/relationships/customXml" Target="../ink/ink54.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ustomXml" Target="../ink/ink53.xml"/><Relationship Id="rId11" Type="http://schemas.openxmlformats.org/officeDocument/2006/relationships/image" Target="../media/image1.png"/><Relationship Id="rId5" Type="http://schemas.openxmlformats.org/officeDocument/2006/relationships/customXml" Target="../ink/ink52.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image" Target="../media/image1.png"/><Relationship Id="rId3" Type="http://schemas.openxmlformats.org/officeDocument/2006/relationships/customXml" Target="../ink/ink56.xml"/><Relationship Id="rId7" Type="http://schemas.openxmlformats.org/officeDocument/2006/relationships/customXml" Target="../ink/ink59.xml"/><Relationship Id="rId12"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58.xml"/><Relationship Id="rId11" Type="http://schemas.openxmlformats.org/officeDocument/2006/relationships/image" Target="../media/image21.png"/><Relationship Id="rId5" Type="http://schemas.openxmlformats.org/officeDocument/2006/relationships/customXml" Target="../ink/ink57.xml"/><Relationship Id="rId10"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customXml" Target="../ink/ink61.xml"/><Relationship Id="rId7" Type="http://schemas.openxmlformats.org/officeDocument/2006/relationships/customXml" Target="../ink/ink64.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customXml" Target="../ink/ink63.xml"/><Relationship Id="rId11" Type="http://schemas.openxmlformats.org/officeDocument/2006/relationships/image" Target="../media/image22.png"/><Relationship Id="rId5" Type="http://schemas.openxmlformats.org/officeDocument/2006/relationships/customXml" Target="../ink/ink62.xml"/><Relationship Id="rId10" Type="http://schemas.openxmlformats.org/officeDocument/2006/relationships/image" Target="../media/image1.png"/><Relationship Id="rId4" Type="http://schemas.openxmlformats.org/officeDocument/2006/relationships/image" Target="../media/image23.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customXml" Target="../ink/ink70.xml"/><Relationship Id="rId3" Type="http://schemas.openxmlformats.org/officeDocument/2006/relationships/customXml" Target="../ink/ink66.xml"/><Relationship Id="rId7" Type="http://schemas.openxmlformats.org/officeDocument/2006/relationships/customXml" Target="../ink/ink69.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customXml" Target="../ink/ink68.xml"/><Relationship Id="rId11" Type="http://schemas.openxmlformats.org/officeDocument/2006/relationships/image" Target="../media/image1.png"/><Relationship Id="rId5" Type="http://schemas.openxmlformats.org/officeDocument/2006/relationships/customXml" Target="../ink/ink6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customXml" Target="../ink/ink71.xml"/><Relationship Id="rId21" Type="http://schemas.openxmlformats.org/officeDocument/2006/relationships/image" Target="../media/image35.png"/><Relationship Id="rId7" Type="http://schemas.openxmlformats.org/officeDocument/2006/relationships/customXml" Target="../ink/ink74.xml"/><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customXml" Target="../ink/ink73.xml"/><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customXml" Target="../ink/ink72.xml"/><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1.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customXml" Target="../ink/ink80.xml"/><Relationship Id="rId3" Type="http://schemas.openxmlformats.org/officeDocument/2006/relationships/customXml" Target="../ink/ink76.xml"/><Relationship Id="rId7" Type="http://schemas.openxmlformats.org/officeDocument/2006/relationships/customXml" Target="../ink/ink79.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customXml" Target="../ink/ink78.xml"/><Relationship Id="rId11" Type="http://schemas.openxmlformats.org/officeDocument/2006/relationships/image" Target="../media/image1.png"/><Relationship Id="rId5" Type="http://schemas.openxmlformats.org/officeDocument/2006/relationships/customXml" Target="../ink/ink7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customXml" Target="../ink/ink85.xml"/><Relationship Id="rId3" Type="http://schemas.openxmlformats.org/officeDocument/2006/relationships/customXml" Target="../ink/ink81.xml"/><Relationship Id="rId7" Type="http://schemas.openxmlformats.org/officeDocument/2006/relationships/customXml" Target="../ink/ink84.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customXml" Target="../ink/ink83.xml"/><Relationship Id="rId11" Type="http://schemas.openxmlformats.org/officeDocument/2006/relationships/image" Target="../media/image1.png"/><Relationship Id="rId5" Type="http://schemas.openxmlformats.org/officeDocument/2006/relationships/customXml" Target="../ink/ink82.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customXml" Target="../ink/ink90.xml"/><Relationship Id="rId3" Type="http://schemas.openxmlformats.org/officeDocument/2006/relationships/customXml" Target="../ink/ink86.xml"/><Relationship Id="rId7" Type="http://schemas.openxmlformats.org/officeDocument/2006/relationships/customXml" Target="../ink/ink89.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customXml" Target="../ink/ink88.xml"/><Relationship Id="rId11" Type="http://schemas.openxmlformats.org/officeDocument/2006/relationships/image" Target="../media/image1.png"/><Relationship Id="rId5" Type="http://schemas.openxmlformats.org/officeDocument/2006/relationships/customXml" Target="../ink/ink8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1.png"/><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1.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customXml" Target="../ink/ink91.xml"/><Relationship Id="rId21" Type="http://schemas.openxmlformats.org/officeDocument/2006/relationships/image" Target="../media/image52.png"/><Relationship Id="rId7" Type="http://schemas.openxmlformats.org/officeDocument/2006/relationships/customXml" Target="../ink/ink94.xml"/><Relationship Id="rId12" Type="http://schemas.openxmlformats.org/officeDocument/2006/relationships/image" Target="../media/image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customXml" Target="../ink/ink93.xml"/><Relationship Id="rId11" Type="http://schemas.openxmlformats.org/officeDocument/2006/relationships/image" Target="../media/image210.png"/><Relationship Id="rId24" Type="http://schemas.openxmlformats.org/officeDocument/2006/relationships/image" Target="../media/image55.png"/><Relationship Id="rId5" Type="http://schemas.openxmlformats.org/officeDocument/2006/relationships/customXml" Target="../ink/ink92.xml"/><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190.png"/><Relationship Id="rId9" Type="http://schemas.openxmlformats.org/officeDocument/2006/relationships/customXml" Target="../ink/ink96.xml"/><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image" Target="../media/image270.png"/><Relationship Id="rId3" Type="http://schemas.openxmlformats.org/officeDocument/2006/relationships/customXml" Target="../ink/ink97.xml"/><Relationship Id="rId7" Type="http://schemas.openxmlformats.org/officeDocument/2006/relationships/customXml" Target="../ink/ink100.xml"/><Relationship Id="rId12" Type="http://schemas.openxmlformats.org/officeDocument/2006/relationships/customXml" Target="../ink/ink102.xml"/><Relationship Id="rId17" Type="http://schemas.openxmlformats.org/officeDocument/2006/relationships/image" Target="../media/image1.png"/><Relationship Id="rId2" Type="http://schemas.openxmlformats.org/officeDocument/2006/relationships/notesSlide" Target="../notesSlides/notesSlide20.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customXml" Target="../ink/ink99.xml"/><Relationship Id="rId11" Type="http://schemas.openxmlformats.org/officeDocument/2006/relationships/image" Target="../media/image65.png"/><Relationship Id="rId5" Type="http://schemas.openxmlformats.org/officeDocument/2006/relationships/customXml" Target="../ink/ink98.xml"/><Relationship Id="rId15" Type="http://schemas.openxmlformats.org/officeDocument/2006/relationships/image" Target="../media/image280.png"/><Relationship Id="rId10" Type="http://schemas.openxmlformats.org/officeDocument/2006/relationships/image" Target="../media/image64.svg"/><Relationship Id="rId4" Type="http://schemas.openxmlformats.org/officeDocument/2006/relationships/image" Target="../media/image190.png"/><Relationship Id="rId9" Type="http://schemas.openxmlformats.org/officeDocument/2006/relationships/image" Target="../media/image63.png"/><Relationship Id="rId14" Type="http://schemas.openxmlformats.org/officeDocument/2006/relationships/customXml" Target="../ink/ink103.xml"/></Relationships>
</file>

<file path=ppt/slides/_rels/slide22.xml.rels><?xml version="1.0" encoding="UTF-8" standalone="yes"?>
<Relationships xmlns="http://schemas.openxmlformats.org/package/2006/relationships"><Relationship Id="rId8" Type="http://schemas.openxmlformats.org/officeDocument/2006/relationships/customXml" Target="../ink/ink108.xml"/><Relationship Id="rId3" Type="http://schemas.openxmlformats.org/officeDocument/2006/relationships/customXml" Target="../ink/ink104.xml"/><Relationship Id="rId7" Type="http://schemas.openxmlformats.org/officeDocument/2006/relationships/customXml" Target="../ink/ink107.xml"/><Relationship Id="rId12"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customXml" Target="../ink/ink106.xml"/><Relationship Id="rId11" Type="http://schemas.openxmlformats.org/officeDocument/2006/relationships/image" Target="../media/image3.png"/><Relationship Id="rId5" Type="http://schemas.openxmlformats.org/officeDocument/2006/relationships/customXml" Target="../ink/ink105.xml"/><Relationship Id="rId10" Type="http://schemas.openxmlformats.org/officeDocument/2006/relationships/image" Target="../media/image67.png"/><Relationship Id="rId4" Type="http://schemas.openxmlformats.org/officeDocument/2006/relationships/image" Target="../media/image190.png"/><Relationship Id="rId9" Type="http://schemas.openxmlformats.org/officeDocument/2006/relationships/image" Target="../media/image66.gif"/></Relationships>
</file>

<file path=ppt/slides/_rels/slide2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customXml" Target="../ink/ink109.xml"/><Relationship Id="rId7" Type="http://schemas.openxmlformats.org/officeDocument/2006/relationships/customXml" Target="../ink/ink112.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customXml" Target="../ink/ink111.xml"/><Relationship Id="rId11" Type="http://schemas.openxmlformats.org/officeDocument/2006/relationships/image" Target="../media/image1.png"/><Relationship Id="rId5" Type="http://schemas.openxmlformats.org/officeDocument/2006/relationships/customXml" Target="../ink/ink110.xml"/><Relationship Id="rId10" Type="http://schemas.openxmlformats.org/officeDocument/2006/relationships/image" Target="../media/image3.png"/><Relationship Id="rId4" Type="http://schemas.openxmlformats.org/officeDocument/2006/relationships/image" Target="../media/image190.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customXml" Target="../ink/ink113.xml"/><Relationship Id="rId7" Type="http://schemas.openxmlformats.org/officeDocument/2006/relationships/customXml" Target="../ink/ink116.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customXml" Target="../ink/ink115.xml"/><Relationship Id="rId5" Type="http://schemas.openxmlformats.org/officeDocument/2006/relationships/customXml" Target="../ink/ink114.xml"/><Relationship Id="rId10" Type="http://schemas.openxmlformats.org/officeDocument/2006/relationships/image" Target="../media/image1.png"/><Relationship Id="rId4" Type="http://schemas.openxmlformats.org/officeDocument/2006/relationships/image" Target="../media/image19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17.xml"/><Relationship Id="rId7" Type="http://schemas.openxmlformats.org/officeDocument/2006/relationships/customXml" Target="../ink/ink120.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customXml" Target="../ink/ink119.xml"/><Relationship Id="rId5" Type="http://schemas.openxmlformats.org/officeDocument/2006/relationships/customXml" Target="../ink/ink118.xml"/><Relationship Id="rId10" Type="http://schemas.openxmlformats.org/officeDocument/2006/relationships/image" Target="../media/image71.png"/><Relationship Id="rId4" Type="http://schemas.openxmlformats.org/officeDocument/2006/relationships/image" Target="../media/image4.png"/><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121.xml"/><Relationship Id="rId7" Type="http://schemas.openxmlformats.org/officeDocument/2006/relationships/customXml" Target="../ink/ink124.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customXml" Target="../ink/ink123.xml"/><Relationship Id="rId5" Type="http://schemas.openxmlformats.org/officeDocument/2006/relationships/customXml" Target="../ink/ink122.xml"/><Relationship Id="rId4" Type="http://schemas.openxmlformats.org/officeDocument/2006/relationships/image" Target="../media/image190.pn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125.xml"/><Relationship Id="rId7" Type="http://schemas.openxmlformats.org/officeDocument/2006/relationships/customXml" Target="../ink/ink128.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customXml" Target="../ink/ink127.xml"/><Relationship Id="rId5" Type="http://schemas.openxmlformats.org/officeDocument/2006/relationships/customXml" Target="../ink/ink126.xml"/><Relationship Id="rId4" Type="http://schemas.openxmlformats.org/officeDocument/2006/relationships/image" Target="../media/image1900.pn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129.xml"/><Relationship Id="rId7" Type="http://schemas.openxmlformats.org/officeDocument/2006/relationships/customXml" Target="../ink/ink13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customXml" Target="../ink/ink131.xml"/><Relationship Id="rId11" Type="http://schemas.openxmlformats.org/officeDocument/2006/relationships/image" Target="../media/image1.png"/><Relationship Id="rId5" Type="http://schemas.openxmlformats.org/officeDocument/2006/relationships/customXml" Target="../ink/ink130.xml"/><Relationship Id="rId10" Type="http://schemas.openxmlformats.org/officeDocument/2006/relationships/image" Target="../media/image3.png"/><Relationship Id="rId4" Type="http://schemas.openxmlformats.org/officeDocument/2006/relationships/image" Target="../media/image1900.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customXml" Target="../ink/ink133.xml"/><Relationship Id="rId7" Type="http://schemas.openxmlformats.org/officeDocument/2006/relationships/customXml" Target="../ink/ink136.xml"/><Relationship Id="rId12"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customXml" Target="../ink/ink135.xml"/><Relationship Id="rId11" Type="http://schemas.openxmlformats.org/officeDocument/2006/relationships/image" Target="../media/image3.png"/><Relationship Id="rId5" Type="http://schemas.openxmlformats.org/officeDocument/2006/relationships/customXml" Target="../ink/ink134.xml"/><Relationship Id="rId10" Type="http://schemas.openxmlformats.org/officeDocument/2006/relationships/image" Target="../media/image75.jpeg"/><Relationship Id="rId4" Type="http://schemas.openxmlformats.org/officeDocument/2006/relationships/image" Target="../media/image1900.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6.xml"/><Relationship Id="rId7" Type="http://schemas.openxmlformats.org/officeDocument/2006/relationships/customXml" Target="../ink/ink9.xml"/><Relationship Id="rId12"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jpg"/><Relationship Id="rId5" Type="http://schemas.openxmlformats.org/officeDocument/2006/relationships/customXml" Target="../ink/ink7.xml"/><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png"/><Relationship Id="rId3" Type="http://schemas.openxmlformats.org/officeDocument/2006/relationships/customXml" Target="../ink/ink137.xml"/><Relationship Id="rId7" Type="http://schemas.openxmlformats.org/officeDocument/2006/relationships/customXml" Target="../ink/ink140.xml"/><Relationship Id="rId12"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customXml" Target="../ink/ink139.xml"/><Relationship Id="rId11" Type="http://schemas.openxmlformats.org/officeDocument/2006/relationships/image" Target="../media/image76.png"/><Relationship Id="rId5" Type="http://schemas.openxmlformats.org/officeDocument/2006/relationships/customXml" Target="../ink/ink138.xml"/><Relationship Id="rId10" Type="http://schemas.openxmlformats.org/officeDocument/2006/relationships/image" Target="../media/image75.jpeg"/><Relationship Id="rId4" Type="http://schemas.openxmlformats.org/officeDocument/2006/relationships/image" Target="../media/image1900.png"/><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41.xml"/><Relationship Id="rId7" Type="http://schemas.openxmlformats.org/officeDocument/2006/relationships/customXml" Target="../ink/ink144.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customXml" Target="../ink/ink143.xml"/><Relationship Id="rId5" Type="http://schemas.openxmlformats.org/officeDocument/2006/relationships/customXml" Target="../ink/ink142.xml"/><Relationship Id="rId4" Type="http://schemas.openxmlformats.org/officeDocument/2006/relationships/image" Target="../media/image4.png"/><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customXml" Target="../ink/ink147.xml"/><Relationship Id="rId3" Type="http://schemas.openxmlformats.org/officeDocument/2006/relationships/slideLayout" Target="../slideLayouts/slideLayout12.xml"/><Relationship Id="rId7" Type="http://schemas.openxmlformats.org/officeDocument/2006/relationships/customXml" Target="../ink/ink146.xml"/><Relationship Id="rId12" Type="http://schemas.openxmlformats.org/officeDocument/2006/relationships/image" Target="../media/image7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0.png"/><Relationship Id="rId11" Type="http://schemas.openxmlformats.org/officeDocument/2006/relationships/image" Target="../media/image1.png"/><Relationship Id="rId5" Type="http://schemas.openxmlformats.org/officeDocument/2006/relationships/customXml" Target="../ink/ink145.xml"/><Relationship Id="rId10" Type="http://schemas.openxmlformats.org/officeDocument/2006/relationships/image" Target="../media/image3.png"/><Relationship Id="rId4" Type="http://schemas.openxmlformats.org/officeDocument/2006/relationships/notesSlide" Target="../notesSlides/notesSlide31.xml"/><Relationship Id="rId9" Type="http://schemas.openxmlformats.org/officeDocument/2006/relationships/customXml" Target="../ink/ink148.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49.xml"/><Relationship Id="rId7" Type="http://schemas.openxmlformats.org/officeDocument/2006/relationships/customXml" Target="../ink/ink152.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customXml" Target="../ink/ink151.xml"/><Relationship Id="rId5" Type="http://schemas.openxmlformats.org/officeDocument/2006/relationships/customXml" Target="../ink/ink150.xml"/><Relationship Id="rId4" Type="http://schemas.openxmlformats.org/officeDocument/2006/relationships/image" Target="../media/image4.png"/><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hyperlink" Target="https://cs231n.stanford.edu/slides/2017/cs231n_2017_lecture11.pdf" TargetMode="External"/><Relationship Id="rId3" Type="http://schemas.openxmlformats.org/officeDocument/2006/relationships/customXml" Target="../ink/ink153.xml"/><Relationship Id="rId7" Type="http://schemas.openxmlformats.org/officeDocument/2006/relationships/customXml" Target="../ink/ink156.xml"/><Relationship Id="rId12"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customXml" Target="../ink/ink155.xml"/><Relationship Id="rId11" Type="http://schemas.openxmlformats.org/officeDocument/2006/relationships/image" Target="../media/image3.png"/><Relationship Id="rId5" Type="http://schemas.openxmlformats.org/officeDocument/2006/relationships/customXml" Target="../ink/ink154.xml"/><Relationship Id="rId10" Type="http://schemas.openxmlformats.org/officeDocument/2006/relationships/hyperlink" Target="https://dinov2.metademolab.com/" TargetMode="External"/><Relationship Id="rId4" Type="http://schemas.openxmlformats.org/officeDocument/2006/relationships/image" Target="../media/image380.png"/><Relationship Id="rId9" Type="http://schemas.openxmlformats.org/officeDocument/2006/relationships/hyperlink" Target="https://github.com/Dyakonov/DL/blob/master/2020/DL2020_033objectdetection_06n.pdf"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customXml" Target="../ink/ink157.xml"/><Relationship Id="rId7" Type="http://schemas.openxmlformats.org/officeDocument/2006/relationships/customXml" Target="../ink/ink160.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customXml" Target="../ink/ink159.xml"/><Relationship Id="rId5" Type="http://schemas.openxmlformats.org/officeDocument/2006/relationships/customXml" Target="../ink/ink158.xml"/><Relationship Id="rId4" Type="http://schemas.openxmlformats.org/officeDocument/2006/relationships/image" Target="../media/image380.png"/></Relationships>
</file>

<file path=ppt/slides/_rels/slide4.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customXml" Target="../ink/ink11.xml"/><Relationship Id="rId7" Type="http://schemas.openxmlformats.org/officeDocument/2006/relationships/customXml" Target="../ink/ink1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13.xml"/><Relationship Id="rId11" Type="http://schemas.openxmlformats.org/officeDocument/2006/relationships/image" Target="../media/image1.png"/><Relationship Id="rId5" Type="http://schemas.openxmlformats.org/officeDocument/2006/relationships/customXml" Target="../ink/ink12.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customXml" Target="../ink/ink16.xml"/><Relationship Id="rId7" Type="http://schemas.openxmlformats.org/officeDocument/2006/relationships/customXml" Target="../ink/ink19.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18.xml"/><Relationship Id="rId11" Type="http://schemas.openxmlformats.org/officeDocument/2006/relationships/image" Target="../media/image1.png"/><Relationship Id="rId5" Type="http://schemas.openxmlformats.org/officeDocument/2006/relationships/customXml" Target="../ink/ink1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customXml" Target="../ink/ink21.xml"/><Relationship Id="rId7" Type="http://schemas.openxmlformats.org/officeDocument/2006/relationships/customXml" Target="../ink/ink24.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23.xml"/><Relationship Id="rId11" Type="http://schemas.openxmlformats.org/officeDocument/2006/relationships/image" Target="../media/image1.png"/><Relationship Id="rId5" Type="http://schemas.openxmlformats.org/officeDocument/2006/relationships/customXml" Target="../ink/ink22.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customXml" Target="../ink/ink26.xml"/><Relationship Id="rId7" Type="http://schemas.openxmlformats.org/officeDocument/2006/relationships/customXml" Target="../ink/ink29.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ustomXml" Target="../ink/ink28.xml"/><Relationship Id="rId11" Type="http://schemas.openxmlformats.org/officeDocument/2006/relationships/image" Target="../media/image1.png"/><Relationship Id="rId5" Type="http://schemas.openxmlformats.org/officeDocument/2006/relationships/customXml" Target="../ink/ink2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13.png"/><Relationship Id="rId3" Type="http://schemas.openxmlformats.org/officeDocument/2006/relationships/customXml" Target="../ink/ink31.xml"/><Relationship Id="rId7" Type="http://schemas.openxmlformats.org/officeDocument/2006/relationships/customXml" Target="../ink/ink34.xml"/><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customXml" Target="../ink/ink33.xml"/><Relationship Id="rId11" Type="http://schemas.openxmlformats.org/officeDocument/2006/relationships/image" Target="../media/image11.png"/><Relationship Id="rId5" Type="http://schemas.openxmlformats.org/officeDocument/2006/relationships/customXml" Target="../ink/ink32.xml"/><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3.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customXml" Target="../ink/ink36.xml"/><Relationship Id="rId7" Type="http://schemas.openxmlformats.org/officeDocument/2006/relationships/customXml" Target="../ink/ink39.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38.xml"/><Relationship Id="rId11" Type="http://schemas.openxmlformats.org/officeDocument/2006/relationships/image" Target="../media/image1.png"/><Relationship Id="rId5" Type="http://schemas.openxmlformats.org/officeDocument/2006/relationships/customXml" Target="../ink/ink37.xml"/><Relationship Id="rId10"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EDCE-8231-BAFC-EC27-E6763EF72EBF}"/>
              </a:ext>
            </a:extLst>
          </p:cNvPr>
          <p:cNvSpPr>
            <a:spLocks noGrp="1"/>
          </p:cNvSpPr>
          <p:nvPr>
            <p:ph type="ctrTitle"/>
          </p:nvPr>
        </p:nvSpPr>
        <p:spPr>
          <a:xfrm>
            <a:off x="1523999" y="2675921"/>
            <a:ext cx="9144000" cy="2387600"/>
          </a:xfrm>
        </p:spPr>
        <p:txBody>
          <a:bodyPr>
            <a:normAutofit fontScale="90000"/>
          </a:bodyPr>
          <a:lstStyle/>
          <a:p>
            <a:r>
              <a:rPr lang="ru-RU" dirty="0"/>
              <a:t>Задачи компьютерного зрения: сегментация, детекция</a:t>
            </a:r>
            <a:endParaRPr lang="en-US" dirty="0"/>
          </a:p>
        </p:txBody>
      </p:sp>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2AA4B48A-21EB-7022-3AB2-6B49F49BD688}"/>
              </a:ext>
            </a:extLst>
          </p:cNvPr>
          <p:cNvPicPr>
            <a:picLocks noChangeAspect="1"/>
          </p:cNvPicPr>
          <p:nvPr/>
        </p:nvPicPr>
        <p:blipFill>
          <a:blip r:embed="rId2"/>
          <a:stretch>
            <a:fillRect/>
          </a:stretch>
        </p:blipFill>
        <p:spPr>
          <a:xfrm>
            <a:off x="0" y="0"/>
            <a:ext cx="4733264" cy="2661068"/>
          </a:xfrm>
          <a:prstGeom prst="rect">
            <a:avLst/>
          </a:prstGeom>
        </p:spPr>
      </p:pic>
    </p:spTree>
    <p:extLst>
      <p:ext uri="{BB962C8B-B14F-4D97-AF65-F5344CB8AC3E}">
        <p14:creationId xmlns:p14="http://schemas.microsoft.com/office/powerpoint/2010/main" val="389693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 U-NET</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 descr="UNet">
            <a:extLst>
              <a:ext uri="{FF2B5EF4-FFF2-40B4-BE49-F238E27FC236}">
                <a16:creationId xmlns:a16="http://schemas.microsoft.com/office/drawing/2014/main" id="{2D416BFB-54F0-957D-38D1-392B60A283A9}"/>
              </a:ext>
            </a:extLst>
          </p:cNvPr>
          <p:cNvPicPr>
            <a:picLocks noChangeAspect="1"/>
          </p:cNvPicPr>
          <p:nvPr/>
        </p:nvPicPr>
        <p:blipFill>
          <a:blip r:embed="rId9"/>
          <a:stretch>
            <a:fillRect/>
          </a:stretch>
        </p:blipFill>
        <p:spPr>
          <a:xfrm>
            <a:off x="2446594" y="1261575"/>
            <a:ext cx="7298811" cy="4875622"/>
          </a:xfrm>
          <a:prstGeom prst="rect">
            <a:avLst/>
          </a:prstGeom>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622159F4-513A-D80A-B51D-833C9D8A1023}"/>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9579F44B-490C-8EC7-8334-7473AB00C0C0}"/>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428103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t>Метрики: </a:t>
            </a:r>
            <a:r>
              <a:rPr lang="en-GB" dirty="0" err="1"/>
              <a:t>IoU</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Picture 2">
            <a:extLst>
              <a:ext uri="{FF2B5EF4-FFF2-40B4-BE49-F238E27FC236}">
                <a16:creationId xmlns:a16="http://schemas.microsoft.com/office/drawing/2014/main" id="{9013AC1E-E073-F69C-B5DD-A518CE5220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3960" y="1361537"/>
            <a:ext cx="7107680" cy="4082114"/>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ACF34828-1D30-FB3E-CA8D-6F7743FC16BE}"/>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12"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5DFB0F47-85C5-E18E-5F32-47146886C340}"/>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238778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t>Метрики:</a:t>
            </a:r>
            <a:r>
              <a:rPr lang="en-GB" dirty="0"/>
              <a:t> </a:t>
            </a:r>
            <a:r>
              <a:rPr lang="en-GB" dirty="0" err="1"/>
              <a:t>IoU</a:t>
            </a:r>
            <a:r>
              <a:rPr lang="en-GB" dirty="0"/>
              <a:t> </a:t>
            </a:r>
            <a:r>
              <a:rPr lang="en-GB" dirty="0" err="1"/>
              <a:t>treshold</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sp>
        <p:nvSpPr>
          <p:cNvPr id="5" name="TextBox 4">
            <a:extLst>
              <a:ext uri="{FF2B5EF4-FFF2-40B4-BE49-F238E27FC236}">
                <a16:creationId xmlns:a16="http://schemas.microsoft.com/office/drawing/2014/main" id="{CB2FE2CC-7FD3-D066-0EA3-66E5A5A0F3D9}"/>
              </a:ext>
            </a:extLst>
          </p:cNvPr>
          <p:cNvSpPr txBox="1"/>
          <p:nvPr/>
        </p:nvSpPr>
        <p:spPr>
          <a:xfrm>
            <a:off x="342912" y="2087737"/>
            <a:ext cx="4078513" cy="1754326"/>
          </a:xfrm>
          <a:prstGeom prst="rect">
            <a:avLst/>
          </a:prstGeom>
          <a:noFill/>
        </p:spPr>
        <p:txBody>
          <a:bodyPr wrap="square" rtlCol="0">
            <a:spAutoFit/>
          </a:bodyPr>
          <a:lstStyle/>
          <a:p>
            <a:r>
              <a:rPr lang="en-GB" dirty="0"/>
              <a:t>TP: </a:t>
            </a:r>
            <a:r>
              <a:rPr lang="en-GB" dirty="0" err="1"/>
              <a:t>в</a:t>
            </a:r>
            <a:r>
              <a:rPr lang="ru-RU" dirty="0" err="1"/>
              <a:t>ероятность</a:t>
            </a:r>
            <a:r>
              <a:rPr lang="ru-RU" dirty="0"/>
              <a:t> класса &gt;</a:t>
            </a:r>
            <a:r>
              <a:rPr lang="en-GB" dirty="0"/>
              <a:t>= </a:t>
            </a:r>
            <a:r>
              <a:rPr lang="ru-RU" dirty="0"/>
              <a:t>порога </a:t>
            </a:r>
            <a:r>
              <a:rPr lang="ru-RU" b="1" dirty="0"/>
              <a:t>и</a:t>
            </a:r>
          </a:p>
          <a:p>
            <a:r>
              <a:rPr lang="en-GB" dirty="0" err="1"/>
              <a:t>IoU</a:t>
            </a:r>
            <a:r>
              <a:rPr lang="en-GB" dirty="0"/>
              <a:t> &gt;= </a:t>
            </a:r>
            <a:r>
              <a:rPr lang="ru-RU" dirty="0"/>
              <a:t>порога</a:t>
            </a:r>
          </a:p>
          <a:p>
            <a:endParaRPr lang="ru-RU" dirty="0"/>
          </a:p>
          <a:p>
            <a:r>
              <a:rPr lang="en-GB" dirty="0"/>
              <a:t>FP:</a:t>
            </a:r>
            <a:r>
              <a:rPr lang="ru-RU" dirty="0"/>
              <a:t> вероятность класса </a:t>
            </a:r>
            <a:r>
              <a:rPr lang="en-GB" b="1" dirty="0"/>
              <a:t> &lt; </a:t>
            </a:r>
            <a:r>
              <a:rPr lang="ru-RU" dirty="0"/>
              <a:t>порога </a:t>
            </a:r>
            <a:r>
              <a:rPr lang="ru-RU" b="1" dirty="0"/>
              <a:t>или</a:t>
            </a:r>
          </a:p>
          <a:p>
            <a:r>
              <a:rPr lang="en-GB" dirty="0" err="1"/>
              <a:t>IoU</a:t>
            </a:r>
            <a:r>
              <a:rPr lang="en-GB" dirty="0"/>
              <a:t> &lt; </a:t>
            </a:r>
            <a:r>
              <a:rPr lang="ru-RU" dirty="0"/>
              <a:t>порога</a:t>
            </a:r>
          </a:p>
          <a:p>
            <a:endParaRPr lang="en-RU" dirty="0"/>
          </a:p>
        </p:txBody>
      </p:sp>
      <p:pic>
        <p:nvPicPr>
          <p:cNvPr id="1026" name="Picture 2" descr="Calculating IoU threshold">
            <a:extLst>
              <a:ext uri="{FF2B5EF4-FFF2-40B4-BE49-F238E27FC236}">
                <a16:creationId xmlns:a16="http://schemas.microsoft.com/office/drawing/2014/main" id="{29ED12C9-60F7-FBF2-0885-4F6FDEAB57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8288" y="1735247"/>
            <a:ext cx="7284259" cy="409455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57F8FA6D-A521-1125-9438-0B5442538617}"/>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11"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7E46FFF0-C749-77E8-A99E-B9FE1D869B4C}"/>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2607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Локализация и классификация</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Изображение выглядит как текст, зарисовка&#10;&#10;Автоматически созданное описание">
            <a:extLst>
              <a:ext uri="{FF2B5EF4-FFF2-40B4-BE49-F238E27FC236}">
                <a16:creationId xmlns:a16="http://schemas.microsoft.com/office/drawing/2014/main" id="{CBAF7AA4-8BC3-8A7F-E65D-A4DDE6587F62}"/>
              </a:ext>
            </a:extLst>
          </p:cNvPr>
          <p:cNvPicPr>
            <a:picLocks noChangeAspect="1"/>
          </p:cNvPicPr>
          <p:nvPr/>
        </p:nvPicPr>
        <p:blipFill rotWithShape="1">
          <a:blip r:embed="rId9"/>
          <a:srcRect r="186" b="2153"/>
          <a:stretch/>
        </p:blipFill>
        <p:spPr>
          <a:xfrm>
            <a:off x="686234" y="2082945"/>
            <a:ext cx="7331904" cy="3671929"/>
          </a:xfrm>
          <a:prstGeom prst="rect">
            <a:avLst/>
          </a:prstGeom>
          <a:effectLst/>
        </p:spPr>
      </p:pic>
      <p:pic>
        <p:nvPicPr>
          <p:cNvPr id="4" name="Рисунок 3" descr="Изображение выглядит как текст, снимок экрана, Шрифт, чек&#10;&#10;Автоматически созданное описание">
            <a:extLst>
              <a:ext uri="{FF2B5EF4-FFF2-40B4-BE49-F238E27FC236}">
                <a16:creationId xmlns:a16="http://schemas.microsoft.com/office/drawing/2014/main" id="{C25F3CBE-4AF9-2D1F-8E74-33DE1BF7A273}"/>
              </a:ext>
            </a:extLst>
          </p:cNvPr>
          <p:cNvPicPr>
            <a:picLocks noChangeAspect="1"/>
          </p:cNvPicPr>
          <p:nvPr/>
        </p:nvPicPr>
        <p:blipFill>
          <a:blip r:embed="rId10"/>
          <a:stretch>
            <a:fillRect/>
          </a:stretch>
        </p:blipFill>
        <p:spPr>
          <a:xfrm>
            <a:off x="8111836" y="1077624"/>
            <a:ext cx="3076702" cy="5320131"/>
          </a:xfrm>
          <a:prstGeom prst="rect">
            <a:avLst/>
          </a:prstGeom>
        </p:spPr>
      </p:pic>
      <p:pic>
        <p:nvPicPr>
          <p:cNvPr id="5" name="Рисунок 4" descr="Изображение выглядит как символ, линия, дизайн&#10;&#10;Автоматически созданное описание">
            <a:extLst>
              <a:ext uri="{FF2B5EF4-FFF2-40B4-BE49-F238E27FC236}">
                <a16:creationId xmlns:a16="http://schemas.microsoft.com/office/drawing/2014/main" id="{D0673913-0984-1B4C-D3B8-1333748FB467}"/>
              </a:ext>
            </a:extLst>
          </p:cNvPr>
          <p:cNvPicPr>
            <a:picLocks noChangeAspect="1"/>
          </p:cNvPicPr>
          <p:nvPr/>
        </p:nvPicPr>
        <p:blipFill>
          <a:blip r:embed="rId11"/>
          <a:stretch>
            <a:fillRect/>
          </a:stretch>
        </p:blipFill>
        <p:spPr>
          <a:xfrm>
            <a:off x="10068359" y="3021157"/>
            <a:ext cx="1590428" cy="1990161"/>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9C33E243-3910-752A-6B23-051D0A643420}"/>
              </a:ext>
            </a:extLst>
          </p:cNvPr>
          <p:cNvPicPr>
            <a:picLocks noChangeAspect="1"/>
          </p:cNvPicPr>
          <p:nvPr/>
        </p:nvPicPr>
        <p:blipFill>
          <a:blip r:embed="rId12"/>
          <a:stretch>
            <a:fillRect/>
          </a:stretch>
        </p:blipFill>
        <p:spPr>
          <a:xfrm>
            <a:off x="-4524043" y="260106"/>
            <a:ext cx="5083481" cy="629081"/>
          </a:xfrm>
          <a:prstGeom prst="rect">
            <a:avLst/>
          </a:prstGeom>
        </p:spPr>
      </p:pic>
      <p:pic>
        <p:nvPicPr>
          <p:cNvPr id="11"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A23BC37E-F0C7-D72D-0AC9-3F8AE4B96433}"/>
              </a:ext>
            </a:extLst>
          </p:cNvPr>
          <p:cNvPicPr>
            <a:picLocks noChangeAspect="1"/>
          </p:cNvPicPr>
          <p:nvPr/>
        </p:nvPicPr>
        <p:blipFill>
          <a:blip r:embed="rId13"/>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329828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307575F9-0DA3-5C91-3A1E-84875286545B}"/>
              </a:ext>
            </a:extLst>
          </p:cNvPr>
          <p:cNvPicPr>
            <a:picLocks noChangeAspect="1"/>
          </p:cNvPicPr>
          <p:nvPr/>
        </p:nvPicPr>
        <p:blipFill>
          <a:blip r:embed="rId9"/>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19D77C03-E94F-212A-8792-3BFACFCA5E2C}"/>
              </a:ext>
            </a:extLst>
          </p:cNvPr>
          <p:cNvPicPr>
            <a:picLocks noChangeAspect="1"/>
          </p:cNvPicPr>
          <p:nvPr/>
        </p:nvPicPr>
        <p:blipFill>
          <a:blip r:embed="rId10"/>
          <a:stretch>
            <a:fillRect/>
          </a:stretch>
        </p:blipFill>
        <p:spPr>
          <a:xfrm>
            <a:off x="11013462" y="6216336"/>
            <a:ext cx="1141333" cy="641664"/>
          </a:xfrm>
          <a:prstGeom prst="rect">
            <a:avLst/>
          </a:prstGeom>
        </p:spPr>
      </p:pic>
      <p:sp>
        <p:nvSpPr>
          <p:cNvPr id="13" name="Заголовок 12">
            <a:extLst>
              <a:ext uri="{FF2B5EF4-FFF2-40B4-BE49-F238E27FC236}">
                <a16:creationId xmlns:a16="http://schemas.microsoft.com/office/drawing/2014/main" id="{680BEC2D-708F-52FD-BCA7-899544C519E7}"/>
              </a:ext>
            </a:extLst>
          </p:cNvPr>
          <p:cNvSpPr>
            <a:spLocks noGrp="1"/>
          </p:cNvSpPr>
          <p:nvPr>
            <p:ph type="title"/>
          </p:nvPr>
        </p:nvSpPr>
        <p:spPr/>
        <p:txBody>
          <a:bodyPr>
            <a:normAutofit fontScale="90000"/>
          </a:bodyPr>
          <a:lstStyle/>
          <a:p>
            <a:r>
              <a:rPr lang="en-US" spc="-25" dirty="0"/>
              <a:t>Object</a:t>
            </a:r>
            <a:r>
              <a:rPr lang="en-US" spc="-55" dirty="0"/>
              <a:t> </a:t>
            </a:r>
            <a:r>
              <a:rPr lang="en-US" spc="-40" dirty="0"/>
              <a:t>Detection</a:t>
            </a:r>
            <a:r>
              <a:rPr lang="en-US" spc="-50" dirty="0"/>
              <a:t> </a:t>
            </a:r>
            <a:r>
              <a:rPr lang="en-US" spc="-30" dirty="0"/>
              <a:t>Task</a:t>
            </a:r>
            <a:br>
              <a:rPr lang="en-US" spc="-30" dirty="0"/>
            </a:br>
            <a:endParaRPr lang="ru-RU" dirty="0"/>
          </a:p>
        </p:txBody>
      </p:sp>
      <p:pic>
        <p:nvPicPr>
          <p:cNvPr id="26" name="object 3">
            <a:extLst>
              <a:ext uri="{FF2B5EF4-FFF2-40B4-BE49-F238E27FC236}">
                <a16:creationId xmlns:a16="http://schemas.microsoft.com/office/drawing/2014/main" id="{7A761AB3-29FD-766F-07AB-EC4D57DC5B0D}"/>
              </a:ext>
            </a:extLst>
          </p:cNvPr>
          <p:cNvPicPr/>
          <p:nvPr/>
        </p:nvPicPr>
        <p:blipFill>
          <a:blip r:embed="rId11" cstate="print"/>
          <a:stretch>
            <a:fillRect/>
          </a:stretch>
        </p:blipFill>
        <p:spPr>
          <a:xfrm>
            <a:off x="455590" y="1872663"/>
            <a:ext cx="4251760" cy="3550966"/>
          </a:xfrm>
          <a:prstGeom prst="rect">
            <a:avLst/>
          </a:prstGeom>
        </p:spPr>
      </p:pic>
      <p:sp>
        <p:nvSpPr>
          <p:cNvPr id="27" name="object 4">
            <a:extLst>
              <a:ext uri="{FF2B5EF4-FFF2-40B4-BE49-F238E27FC236}">
                <a16:creationId xmlns:a16="http://schemas.microsoft.com/office/drawing/2014/main" id="{68EE2E06-EF35-1D8D-0492-58A6C39B66C5}"/>
              </a:ext>
            </a:extLst>
          </p:cNvPr>
          <p:cNvSpPr txBox="1"/>
          <p:nvPr/>
        </p:nvSpPr>
        <p:spPr>
          <a:xfrm>
            <a:off x="4159079" y="3615967"/>
            <a:ext cx="378460" cy="180340"/>
          </a:xfrm>
          <a:prstGeom prst="rect">
            <a:avLst/>
          </a:prstGeom>
          <a:solidFill>
            <a:srgbClr val="FFFFFF">
              <a:alpha val="59999"/>
            </a:srgbClr>
          </a:solidFill>
        </p:spPr>
        <p:txBody>
          <a:bodyPr vert="horz" wrap="square" lIns="0" tIns="39370" rIns="0" bIns="0" rtlCol="0">
            <a:spAutoFit/>
          </a:bodyPr>
          <a:lstStyle>
            <a:defPPr>
              <a:defRPr kern="0"/>
            </a:defPPr>
          </a:lstStyle>
          <a:p>
            <a:pPr marL="13970">
              <a:lnSpc>
                <a:spcPts val="1105"/>
              </a:lnSpc>
              <a:spcBef>
                <a:spcPts val="310"/>
              </a:spcBef>
            </a:pPr>
            <a:r>
              <a:rPr sz="1000" spc="-270" dirty="0">
                <a:solidFill>
                  <a:srgbClr val="2AAD00"/>
                </a:solidFill>
                <a:latin typeface="Tahoma"/>
                <a:cs typeface="Tahoma"/>
              </a:rPr>
              <a:t>л</a:t>
            </a:r>
            <a:r>
              <a:rPr sz="1500" spc="-405" baseline="33333" dirty="0">
                <a:solidFill>
                  <a:srgbClr val="2AAD00"/>
                </a:solidFill>
                <a:latin typeface="Tahoma"/>
                <a:cs typeface="Tahoma"/>
              </a:rPr>
              <a:t>К</a:t>
            </a:r>
            <a:r>
              <a:rPr sz="1000" spc="-270" dirty="0">
                <a:solidFill>
                  <a:srgbClr val="2AAD00"/>
                </a:solidFill>
                <a:latin typeface="Tahoma"/>
                <a:cs typeface="Tahoma"/>
              </a:rPr>
              <a:t>е</a:t>
            </a:r>
            <a:r>
              <a:rPr sz="1500" spc="-405" baseline="33333" dirty="0">
                <a:solidFill>
                  <a:srgbClr val="2AAD00"/>
                </a:solidFill>
                <a:latin typeface="Tahoma"/>
                <a:cs typeface="Tahoma"/>
              </a:rPr>
              <a:t>о</a:t>
            </a:r>
            <a:r>
              <a:rPr sz="1000" spc="-270" dirty="0">
                <a:solidFill>
                  <a:srgbClr val="2AAD00"/>
                </a:solidFill>
                <a:latin typeface="Tahoma"/>
                <a:cs typeface="Tahoma"/>
              </a:rPr>
              <a:t>т</a:t>
            </a:r>
            <a:r>
              <a:rPr sz="1500" spc="-405" baseline="33333" dirty="0">
                <a:solidFill>
                  <a:srgbClr val="2AAD00"/>
                </a:solidFill>
                <a:latin typeface="Tahoma"/>
                <a:cs typeface="Tahoma"/>
              </a:rPr>
              <a:t>т</a:t>
            </a:r>
            <a:r>
              <a:rPr sz="1000" spc="-270" dirty="0">
                <a:solidFill>
                  <a:srgbClr val="2AAD00"/>
                </a:solidFill>
                <a:latin typeface="Tahoma"/>
                <a:cs typeface="Tahoma"/>
              </a:rPr>
              <a:t>я</a:t>
            </a:r>
            <a:r>
              <a:rPr sz="1500" spc="-405" baseline="33333" dirty="0">
                <a:solidFill>
                  <a:srgbClr val="2AAD00"/>
                </a:solidFill>
                <a:latin typeface="Tahoma"/>
                <a:cs typeface="Tahoma"/>
              </a:rPr>
              <a:t>-</a:t>
            </a:r>
            <a:r>
              <a:rPr sz="1000" spc="-25" dirty="0">
                <a:solidFill>
                  <a:srgbClr val="2AAD00"/>
                </a:solidFill>
                <a:latin typeface="Tahoma"/>
                <a:cs typeface="Tahoma"/>
              </a:rPr>
              <a:t>га</a:t>
            </a:r>
            <a:endParaRPr sz="1000" dirty="0">
              <a:latin typeface="Tahoma"/>
              <a:cs typeface="Tahoma"/>
            </a:endParaRPr>
          </a:p>
        </p:txBody>
      </p:sp>
      <p:sp>
        <p:nvSpPr>
          <p:cNvPr id="28" name="object 5">
            <a:extLst>
              <a:ext uri="{FF2B5EF4-FFF2-40B4-BE49-F238E27FC236}">
                <a16:creationId xmlns:a16="http://schemas.microsoft.com/office/drawing/2014/main" id="{48F80432-CF3A-2BB6-A7FE-938905E810A2}"/>
              </a:ext>
            </a:extLst>
          </p:cNvPr>
          <p:cNvSpPr txBox="1"/>
          <p:nvPr/>
        </p:nvSpPr>
        <p:spPr>
          <a:xfrm>
            <a:off x="989567" y="3516141"/>
            <a:ext cx="378460" cy="180340"/>
          </a:xfrm>
          <a:prstGeom prst="rect">
            <a:avLst/>
          </a:prstGeom>
          <a:solidFill>
            <a:srgbClr val="FFFFFF">
              <a:alpha val="59999"/>
            </a:srgbClr>
          </a:solidFill>
        </p:spPr>
        <p:txBody>
          <a:bodyPr vert="horz" wrap="square" lIns="0" tIns="39370" rIns="0" bIns="0" rtlCol="0">
            <a:spAutoFit/>
          </a:bodyPr>
          <a:lstStyle>
            <a:defPPr>
              <a:defRPr kern="0"/>
            </a:defPPr>
          </a:lstStyle>
          <a:p>
            <a:pPr marL="13970">
              <a:lnSpc>
                <a:spcPts val="1105"/>
              </a:lnSpc>
              <a:spcBef>
                <a:spcPts val="310"/>
              </a:spcBef>
            </a:pPr>
            <a:r>
              <a:rPr sz="1000" spc="-270" dirty="0">
                <a:solidFill>
                  <a:srgbClr val="2AAD00"/>
                </a:solidFill>
                <a:latin typeface="Tahoma"/>
                <a:cs typeface="Tahoma"/>
              </a:rPr>
              <a:t>л</a:t>
            </a:r>
            <a:r>
              <a:rPr sz="1500" spc="-405" baseline="33333" dirty="0">
                <a:solidFill>
                  <a:srgbClr val="2AAD00"/>
                </a:solidFill>
                <a:latin typeface="Tahoma"/>
                <a:cs typeface="Tahoma"/>
              </a:rPr>
              <a:t>К</a:t>
            </a:r>
            <a:r>
              <a:rPr sz="1000" spc="-270" dirty="0">
                <a:solidFill>
                  <a:srgbClr val="2AAD00"/>
                </a:solidFill>
                <a:latin typeface="Tahoma"/>
                <a:cs typeface="Tahoma"/>
              </a:rPr>
              <a:t>е</a:t>
            </a:r>
            <a:r>
              <a:rPr sz="1500" spc="-405" baseline="33333" dirty="0">
                <a:solidFill>
                  <a:srgbClr val="2AAD00"/>
                </a:solidFill>
                <a:latin typeface="Tahoma"/>
                <a:cs typeface="Tahoma"/>
              </a:rPr>
              <a:t>о</a:t>
            </a:r>
            <a:r>
              <a:rPr sz="1000" spc="-270" dirty="0">
                <a:solidFill>
                  <a:srgbClr val="2AAD00"/>
                </a:solidFill>
                <a:latin typeface="Tahoma"/>
                <a:cs typeface="Tahoma"/>
              </a:rPr>
              <a:t>т</a:t>
            </a:r>
            <a:r>
              <a:rPr sz="1500" spc="-405" baseline="33333" dirty="0">
                <a:solidFill>
                  <a:srgbClr val="2AAD00"/>
                </a:solidFill>
                <a:latin typeface="Tahoma"/>
                <a:cs typeface="Tahoma"/>
              </a:rPr>
              <a:t>т</a:t>
            </a:r>
            <a:r>
              <a:rPr sz="1000" spc="-270" dirty="0">
                <a:solidFill>
                  <a:srgbClr val="2AAD00"/>
                </a:solidFill>
                <a:latin typeface="Tahoma"/>
                <a:cs typeface="Tahoma"/>
              </a:rPr>
              <a:t>я</a:t>
            </a:r>
            <a:r>
              <a:rPr sz="1500" spc="-405" baseline="33333" dirty="0">
                <a:solidFill>
                  <a:srgbClr val="2AAD00"/>
                </a:solidFill>
                <a:latin typeface="Tahoma"/>
                <a:cs typeface="Tahoma"/>
              </a:rPr>
              <a:t>-</a:t>
            </a:r>
            <a:r>
              <a:rPr sz="1000" spc="-25" dirty="0">
                <a:solidFill>
                  <a:srgbClr val="2AAD00"/>
                </a:solidFill>
                <a:latin typeface="Tahoma"/>
                <a:cs typeface="Tahoma"/>
              </a:rPr>
              <a:t>га</a:t>
            </a:r>
            <a:endParaRPr sz="1000" dirty="0">
              <a:latin typeface="Tahoma"/>
              <a:cs typeface="Tahoma"/>
            </a:endParaRPr>
          </a:p>
        </p:txBody>
      </p:sp>
      <p:sp>
        <p:nvSpPr>
          <p:cNvPr id="29" name="object 6">
            <a:extLst>
              <a:ext uri="{FF2B5EF4-FFF2-40B4-BE49-F238E27FC236}">
                <a16:creationId xmlns:a16="http://schemas.microsoft.com/office/drawing/2014/main" id="{F938260C-2CA4-6396-A669-E207D2AEEC60}"/>
              </a:ext>
            </a:extLst>
          </p:cNvPr>
          <p:cNvSpPr/>
          <p:nvPr/>
        </p:nvSpPr>
        <p:spPr>
          <a:xfrm flipV="1">
            <a:off x="2788179" y="2874851"/>
            <a:ext cx="378460" cy="71996"/>
          </a:xfrm>
          <a:custGeom>
            <a:avLst/>
            <a:gdLst/>
            <a:ahLst/>
            <a:cxnLst/>
            <a:rect l="l" t="t" r="r" b="b"/>
            <a:pathLst>
              <a:path w="414019" h="180339">
                <a:moveTo>
                  <a:pt x="0" y="180002"/>
                </a:moveTo>
                <a:lnTo>
                  <a:pt x="0" y="0"/>
                </a:lnTo>
                <a:lnTo>
                  <a:pt x="414002" y="0"/>
                </a:lnTo>
                <a:lnTo>
                  <a:pt x="414002" y="180002"/>
                </a:lnTo>
                <a:lnTo>
                  <a:pt x="0" y="180002"/>
                </a:lnTo>
                <a:close/>
              </a:path>
            </a:pathLst>
          </a:custGeom>
          <a:solidFill>
            <a:srgbClr val="FFFFFF">
              <a:alpha val="39999"/>
            </a:srgbClr>
          </a:solidFill>
        </p:spPr>
        <p:txBody>
          <a:bodyPr wrap="square" lIns="0" tIns="0" rIns="0" bIns="0" rtlCol="0"/>
          <a:lstStyle>
            <a:defPPr>
              <a:defRPr kern="0"/>
            </a:defPPr>
          </a:lstStyle>
          <a:p>
            <a:endParaRPr/>
          </a:p>
        </p:txBody>
      </p:sp>
      <p:sp>
        <p:nvSpPr>
          <p:cNvPr id="30" name="object 7">
            <a:extLst>
              <a:ext uri="{FF2B5EF4-FFF2-40B4-BE49-F238E27FC236}">
                <a16:creationId xmlns:a16="http://schemas.microsoft.com/office/drawing/2014/main" id="{EE7B164C-5953-206A-16A1-6798215E09CF}"/>
              </a:ext>
            </a:extLst>
          </p:cNvPr>
          <p:cNvSpPr txBox="1"/>
          <p:nvPr/>
        </p:nvSpPr>
        <p:spPr>
          <a:xfrm>
            <a:off x="3746329" y="1887474"/>
            <a:ext cx="323215" cy="177800"/>
          </a:xfrm>
          <a:prstGeom prst="rect">
            <a:avLst/>
          </a:prstGeom>
        </p:spPr>
        <p:txBody>
          <a:bodyPr vert="horz" wrap="square" lIns="0" tIns="12065" rIns="0" bIns="0" rtlCol="0">
            <a:spAutoFit/>
          </a:bodyPr>
          <a:lstStyle>
            <a:defPPr>
              <a:defRPr kern="0"/>
            </a:defPPr>
          </a:lstStyle>
          <a:p>
            <a:pPr marL="12700">
              <a:lnSpc>
                <a:spcPct val="100000"/>
              </a:lnSpc>
              <a:spcBef>
                <a:spcPts val="95"/>
              </a:spcBef>
            </a:pPr>
            <a:r>
              <a:rPr sz="1000" spc="-35" dirty="0">
                <a:solidFill>
                  <a:srgbClr val="014E9F"/>
                </a:solidFill>
                <a:latin typeface="Tahoma"/>
                <a:cs typeface="Tahoma"/>
              </a:rPr>
              <a:t>storm</a:t>
            </a:r>
            <a:endParaRPr sz="1000" dirty="0">
              <a:latin typeface="Tahoma"/>
              <a:cs typeface="Tahoma"/>
            </a:endParaRPr>
          </a:p>
        </p:txBody>
      </p:sp>
      <p:sp>
        <p:nvSpPr>
          <p:cNvPr id="31" name="object 8">
            <a:extLst>
              <a:ext uri="{FF2B5EF4-FFF2-40B4-BE49-F238E27FC236}">
                <a16:creationId xmlns:a16="http://schemas.microsoft.com/office/drawing/2014/main" id="{8D879967-B1D5-26AA-F509-A701BF8CB46C}"/>
              </a:ext>
            </a:extLst>
          </p:cNvPr>
          <p:cNvSpPr txBox="1"/>
          <p:nvPr/>
        </p:nvSpPr>
        <p:spPr>
          <a:xfrm>
            <a:off x="3746329" y="1991185"/>
            <a:ext cx="412750" cy="177800"/>
          </a:xfrm>
          <a:prstGeom prst="rect">
            <a:avLst/>
          </a:prstGeom>
        </p:spPr>
        <p:txBody>
          <a:bodyPr vert="horz" wrap="square" lIns="0" tIns="12065" rIns="0" bIns="0" rtlCol="0">
            <a:spAutoFit/>
          </a:bodyPr>
          <a:lstStyle>
            <a:defPPr>
              <a:defRPr kern="0"/>
            </a:defPPr>
          </a:lstStyle>
          <a:p>
            <a:pPr marL="12700">
              <a:lnSpc>
                <a:spcPct val="100000"/>
              </a:lnSpc>
              <a:spcBef>
                <a:spcPts val="95"/>
              </a:spcBef>
            </a:pPr>
            <a:r>
              <a:rPr sz="1000" spc="-25" dirty="0">
                <a:solidFill>
                  <a:srgbClr val="014E9F"/>
                </a:solidFill>
                <a:latin typeface="Tahoma"/>
                <a:cs typeface="Tahoma"/>
              </a:rPr>
              <a:t>trooper</a:t>
            </a:r>
            <a:endParaRPr sz="1000" dirty="0">
              <a:latin typeface="Tahoma"/>
              <a:cs typeface="Tahoma"/>
            </a:endParaRPr>
          </a:p>
        </p:txBody>
      </p:sp>
      <p:sp>
        <p:nvSpPr>
          <p:cNvPr id="32" name="object 9">
            <a:extLst>
              <a:ext uri="{FF2B5EF4-FFF2-40B4-BE49-F238E27FC236}">
                <a16:creationId xmlns:a16="http://schemas.microsoft.com/office/drawing/2014/main" id="{19943BB3-EE59-EF6D-6F7F-6AAAADD0577A}"/>
              </a:ext>
            </a:extLst>
          </p:cNvPr>
          <p:cNvSpPr/>
          <p:nvPr/>
        </p:nvSpPr>
        <p:spPr>
          <a:xfrm>
            <a:off x="1708197" y="2874851"/>
            <a:ext cx="414020" cy="180340"/>
          </a:xfrm>
          <a:custGeom>
            <a:avLst/>
            <a:gdLst/>
            <a:ahLst/>
            <a:cxnLst/>
            <a:rect l="l" t="t" r="r" b="b"/>
            <a:pathLst>
              <a:path w="414019" h="180339">
                <a:moveTo>
                  <a:pt x="0" y="180002"/>
                </a:moveTo>
                <a:lnTo>
                  <a:pt x="0" y="0"/>
                </a:lnTo>
                <a:lnTo>
                  <a:pt x="414002" y="0"/>
                </a:lnTo>
                <a:lnTo>
                  <a:pt x="414002" y="180002"/>
                </a:lnTo>
                <a:lnTo>
                  <a:pt x="0" y="180002"/>
                </a:lnTo>
                <a:close/>
              </a:path>
            </a:pathLst>
          </a:custGeom>
          <a:solidFill>
            <a:srgbClr val="FFFFFF">
              <a:alpha val="39999"/>
            </a:srgbClr>
          </a:solidFill>
        </p:spPr>
        <p:txBody>
          <a:bodyPr wrap="square" lIns="0" tIns="0" rIns="0" bIns="0" rtlCol="0"/>
          <a:lstStyle>
            <a:defPPr>
              <a:defRPr kern="0"/>
            </a:defPPr>
          </a:lstStyle>
          <a:p>
            <a:endParaRPr/>
          </a:p>
        </p:txBody>
      </p:sp>
      <p:sp>
        <p:nvSpPr>
          <p:cNvPr id="33" name="object 10">
            <a:extLst>
              <a:ext uri="{FF2B5EF4-FFF2-40B4-BE49-F238E27FC236}">
                <a16:creationId xmlns:a16="http://schemas.microsoft.com/office/drawing/2014/main" id="{EE4714F9-01C0-9E8B-87F9-B5E0649EA64E}"/>
              </a:ext>
            </a:extLst>
          </p:cNvPr>
          <p:cNvSpPr txBox="1"/>
          <p:nvPr/>
        </p:nvSpPr>
        <p:spPr>
          <a:xfrm>
            <a:off x="1562578" y="2551349"/>
            <a:ext cx="463550" cy="177800"/>
          </a:xfrm>
          <a:prstGeom prst="rect">
            <a:avLst/>
          </a:prstGeom>
        </p:spPr>
        <p:txBody>
          <a:bodyPr vert="horz" wrap="square" lIns="0" tIns="12065" rIns="0" bIns="0" rtlCol="0">
            <a:spAutoFit/>
          </a:bodyPr>
          <a:lstStyle>
            <a:defPPr>
              <a:defRPr kern="0"/>
            </a:defPPr>
          </a:lstStyle>
          <a:p>
            <a:pPr marL="38100">
              <a:lnSpc>
                <a:spcPct val="100000"/>
              </a:lnSpc>
              <a:spcBef>
                <a:spcPts val="95"/>
              </a:spcBef>
            </a:pPr>
            <a:r>
              <a:rPr sz="1000" spc="-335" dirty="0">
                <a:solidFill>
                  <a:srgbClr val="014E9F"/>
                </a:solidFill>
                <a:latin typeface="Tahoma"/>
                <a:cs typeface="Tahoma"/>
              </a:rPr>
              <a:t>t</a:t>
            </a:r>
            <a:r>
              <a:rPr sz="1500" spc="-37" baseline="33333" dirty="0">
                <a:solidFill>
                  <a:srgbClr val="014E9F"/>
                </a:solidFill>
                <a:latin typeface="Tahoma"/>
                <a:cs typeface="Tahoma"/>
              </a:rPr>
              <a:t>s</a:t>
            </a:r>
            <a:r>
              <a:rPr sz="1000" spc="-340" dirty="0">
                <a:solidFill>
                  <a:srgbClr val="014E9F"/>
                </a:solidFill>
                <a:latin typeface="Tahoma"/>
                <a:cs typeface="Tahoma"/>
              </a:rPr>
              <a:t>r</a:t>
            </a:r>
            <a:r>
              <a:rPr sz="1500" spc="-60" baseline="33333" dirty="0">
                <a:solidFill>
                  <a:srgbClr val="014E9F"/>
                </a:solidFill>
                <a:latin typeface="Tahoma"/>
                <a:cs typeface="Tahoma"/>
              </a:rPr>
              <a:t>t</a:t>
            </a:r>
            <a:r>
              <a:rPr sz="1000" spc="15" dirty="0">
                <a:solidFill>
                  <a:srgbClr val="014E9F"/>
                </a:solidFill>
                <a:latin typeface="Tahoma"/>
                <a:cs typeface="Tahoma"/>
              </a:rPr>
              <a:t>o</a:t>
            </a:r>
            <a:r>
              <a:rPr sz="1500" spc="-525" baseline="33333" dirty="0">
                <a:solidFill>
                  <a:srgbClr val="014E9F"/>
                </a:solidFill>
                <a:latin typeface="Tahoma"/>
                <a:cs typeface="Tahoma"/>
              </a:rPr>
              <a:t>r</a:t>
            </a:r>
            <a:r>
              <a:rPr sz="1000" spc="-190" dirty="0">
                <a:solidFill>
                  <a:srgbClr val="014E9F"/>
                </a:solidFill>
                <a:latin typeface="Tahoma"/>
                <a:cs typeface="Tahoma"/>
              </a:rPr>
              <a:t>o</a:t>
            </a:r>
            <a:r>
              <a:rPr sz="1500" spc="-982" baseline="33333" dirty="0">
                <a:solidFill>
                  <a:srgbClr val="014E9F"/>
                </a:solidFill>
                <a:latin typeface="Tahoma"/>
                <a:cs typeface="Tahoma"/>
              </a:rPr>
              <a:t>m</a:t>
            </a:r>
            <a:r>
              <a:rPr sz="1000" spc="30" dirty="0">
                <a:solidFill>
                  <a:srgbClr val="014E9F"/>
                </a:solidFill>
                <a:latin typeface="Tahoma"/>
                <a:cs typeface="Tahoma"/>
              </a:rPr>
              <a:t>p</a:t>
            </a:r>
            <a:r>
              <a:rPr sz="1000" spc="-5" dirty="0">
                <a:solidFill>
                  <a:srgbClr val="014E9F"/>
                </a:solidFill>
                <a:latin typeface="Tahoma"/>
                <a:cs typeface="Tahoma"/>
              </a:rPr>
              <a:t>er</a:t>
            </a:r>
            <a:endParaRPr sz="1000" dirty="0">
              <a:latin typeface="Tahoma"/>
              <a:cs typeface="Tahoma"/>
            </a:endParaRPr>
          </a:p>
        </p:txBody>
      </p:sp>
      <p:sp>
        <p:nvSpPr>
          <p:cNvPr id="35" name="object 11">
            <a:extLst>
              <a:ext uri="{FF2B5EF4-FFF2-40B4-BE49-F238E27FC236}">
                <a16:creationId xmlns:a16="http://schemas.microsoft.com/office/drawing/2014/main" id="{2662CF42-E615-B5C1-4F42-9E2C186A8730}"/>
              </a:ext>
            </a:extLst>
          </p:cNvPr>
          <p:cNvSpPr txBox="1"/>
          <p:nvPr/>
        </p:nvSpPr>
        <p:spPr>
          <a:xfrm>
            <a:off x="5463338" y="2391016"/>
            <a:ext cx="4188978" cy="1535292"/>
          </a:xfrm>
          <a:prstGeom prst="rect">
            <a:avLst/>
          </a:prstGeom>
        </p:spPr>
        <p:txBody>
          <a:bodyPr vert="horz" wrap="square" lIns="0" tIns="6985" rIns="0" bIns="0" rtlCol="0">
            <a:spAutoFit/>
          </a:bodyPr>
          <a:lstStyle>
            <a:defPPr>
              <a:defRPr kern="0"/>
            </a:defPPr>
          </a:lstStyle>
          <a:p>
            <a:pPr marL="151130" marR="5080" indent="-139065">
              <a:lnSpc>
                <a:spcPct val="102600"/>
              </a:lnSpc>
              <a:spcBef>
                <a:spcPts val="55"/>
              </a:spcBef>
              <a:buFont typeface="Lucida Sans Unicode"/>
              <a:buChar char="•"/>
              <a:tabLst>
                <a:tab pos="151130" algn="l"/>
              </a:tabLst>
            </a:pPr>
            <a:r>
              <a:rPr sz="2400" spc="-20" dirty="0">
                <a:solidFill>
                  <a:srgbClr val="303030"/>
                </a:solidFill>
                <a:latin typeface="Tahoma"/>
                <a:cs typeface="Tahoma"/>
              </a:rPr>
              <a:t>Найти</a:t>
            </a:r>
            <a:r>
              <a:rPr sz="2400" spc="-35" dirty="0">
                <a:solidFill>
                  <a:srgbClr val="303030"/>
                </a:solidFill>
                <a:latin typeface="Tahoma"/>
                <a:cs typeface="Tahoma"/>
              </a:rPr>
              <a:t> </a:t>
            </a:r>
            <a:r>
              <a:rPr sz="2400" spc="-50" dirty="0">
                <a:solidFill>
                  <a:srgbClr val="303030"/>
                </a:solidFill>
                <a:latin typeface="Tahoma"/>
                <a:cs typeface="Tahoma"/>
              </a:rPr>
              <a:t>все</a:t>
            </a:r>
            <a:r>
              <a:rPr sz="2400" spc="-35" dirty="0">
                <a:solidFill>
                  <a:srgbClr val="303030"/>
                </a:solidFill>
                <a:latin typeface="Tahoma"/>
                <a:cs typeface="Tahoma"/>
              </a:rPr>
              <a:t> </a:t>
            </a:r>
            <a:r>
              <a:rPr sz="2400" spc="-10" dirty="0">
                <a:solidFill>
                  <a:srgbClr val="303030"/>
                </a:solidFill>
                <a:latin typeface="Tahoma"/>
                <a:cs typeface="Tahoma"/>
              </a:rPr>
              <a:t>объекты </a:t>
            </a:r>
            <a:r>
              <a:rPr sz="2400" spc="-55" dirty="0">
                <a:solidFill>
                  <a:srgbClr val="303030"/>
                </a:solidFill>
                <a:latin typeface="Tahoma"/>
                <a:cs typeface="Tahoma"/>
              </a:rPr>
              <a:t>интересующих</a:t>
            </a:r>
            <a:r>
              <a:rPr sz="2400" spc="-15" dirty="0">
                <a:solidFill>
                  <a:srgbClr val="303030"/>
                </a:solidFill>
                <a:latin typeface="Tahoma"/>
                <a:cs typeface="Tahoma"/>
              </a:rPr>
              <a:t> </a:t>
            </a:r>
            <a:r>
              <a:rPr sz="2400" spc="-40" dirty="0">
                <a:solidFill>
                  <a:srgbClr val="303030"/>
                </a:solidFill>
                <a:latin typeface="Tahoma"/>
                <a:cs typeface="Tahoma"/>
              </a:rPr>
              <a:t>нас</a:t>
            </a:r>
            <a:r>
              <a:rPr sz="2400" spc="-15" dirty="0">
                <a:solidFill>
                  <a:srgbClr val="303030"/>
                </a:solidFill>
                <a:latin typeface="Tahoma"/>
                <a:cs typeface="Tahoma"/>
              </a:rPr>
              <a:t> </a:t>
            </a:r>
            <a:r>
              <a:rPr sz="2400" spc="-50" dirty="0">
                <a:solidFill>
                  <a:srgbClr val="303030"/>
                </a:solidFill>
                <a:latin typeface="Tahoma"/>
                <a:cs typeface="Tahoma"/>
              </a:rPr>
              <a:t>классов</a:t>
            </a:r>
            <a:endParaRPr sz="2400" dirty="0">
              <a:latin typeface="Tahoma"/>
              <a:cs typeface="Tahoma"/>
            </a:endParaRPr>
          </a:p>
          <a:p>
            <a:pPr marL="151130" marR="396240" indent="-139065">
              <a:lnSpc>
                <a:spcPct val="102600"/>
              </a:lnSpc>
              <a:spcBef>
                <a:spcPts val="300"/>
              </a:spcBef>
              <a:buFont typeface="Lucida Sans Unicode"/>
              <a:buChar char="•"/>
              <a:tabLst>
                <a:tab pos="151130" algn="l"/>
              </a:tabLst>
            </a:pPr>
            <a:r>
              <a:rPr sz="2400" spc="-20" dirty="0">
                <a:solidFill>
                  <a:srgbClr val="303030"/>
                </a:solidFill>
                <a:latin typeface="Tahoma"/>
                <a:cs typeface="Tahoma"/>
              </a:rPr>
              <a:t>Найти</a:t>
            </a:r>
            <a:r>
              <a:rPr sz="2400" spc="-45" dirty="0">
                <a:solidFill>
                  <a:srgbClr val="303030"/>
                </a:solidFill>
                <a:latin typeface="Tahoma"/>
                <a:cs typeface="Tahoma"/>
              </a:rPr>
              <a:t> </a:t>
            </a:r>
            <a:r>
              <a:rPr sz="2400" spc="-35" dirty="0">
                <a:solidFill>
                  <a:srgbClr val="303030"/>
                </a:solidFill>
                <a:latin typeface="Tahoma"/>
                <a:cs typeface="Tahoma"/>
              </a:rPr>
              <a:t>размеры</a:t>
            </a:r>
            <a:r>
              <a:rPr sz="2400" spc="-40" dirty="0">
                <a:solidFill>
                  <a:srgbClr val="303030"/>
                </a:solidFill>
                <a:latin typeface="Tahoma"/>
                <a:cs typeface="Tahoma"/>
              </a:rPr>
              <a:t> </a:t>
            </a:r>
            <a:r>
              <a:rPr sz="2400" spc="-70" dirty="0">
                <a:solidFill>
                  <a:srgbClr val="303030"/>
                </a:solidFill>
                <a:latin typeface="Tahoma"/>
                <a:cs typeface="Tahoma"/>
              </a:rPr>
              <a:t>всех </a:t>
            </a:r>
            <a:r>
              <a:rPr sz="2400" spc="-10" dirty="0">
                <a:solidFill>
                  <a:srgbClr val="303030"/>
                </a:solidFill>
                <a:latin typeface="Tahoma"/>
                <a:cs typeface="Tahoma"/>
              </a:rPr>
              <a:t>объектов</a:t>
            </a:r>
            <a:endParaRPr sz="2400" dirty="0">
              <a:latin typeface="Tahoma"/>
              <a:cs typeface="Tahoma"/>
            </a:endParaRPr>
          </a:p>
        </p:txBody>
      </p:sp>
    </p:spTree>
    <p:extLst>
      <p:ext uri="{BB962C8B-B14F-4D97-AF65-F5344CB8AC3E}">
        <p14:creationId xmlns:p14="http://schemas.microsoft.com/office/powerpoint/2010/main" val="11720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t>Детекция</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 descr="Изображение выглядит как текст, собака, млекопитающее&#10;&#10;Автоматически созданное описание">
            <a:extLst>
              <a:ext uri="{FF2B5EF4-FFF2-40B4-BE49-F238E27FC236}">
                <a16:creationId xmlns:a16="http://schemas.microsoft.com/office/drawing/2014/main" id="{57485DC3-65B9-181E-DCE9-4402666AA2F1}"/>
              </a:ext>
            </a:extLst>
          </p:cNvPr>
          <p:cNvPicPr>
            <a:picLocks noChangeAspect="1"/>
          </p:cNvPicPr>
          <p:nvPr/>
        </p:nvPicPr>
        <p:blipFill>
          <a:blip r:embed="rId9"/>
          <a:stretch>
            <a:fillRect/>
          </a:stretch>
        </p:blipFill>
        <p:spPr>
          <a:xfrm>
            <a:off x="877166" y="1581150"/>
            <a:ext cx="10991850" cy="4000500"/>
          </a:xfrm>
          <a:prstGeom prst="rect">
            <a:avLst/>
          </a:prstGeom>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B5BA479C-7BAE-6C2B-E13A-19DF4A72D85D}"/>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EE0ABCC8-BA8E-2377-81FF-9D78AC8F25DC}"/>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3967689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t>Детекция</a:t>
            </a:r>
            <a:r>
              <a:rPr lang="en-GB" dirty="0"/>
              <a:t>: R-CNN</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F548E198-7430-0932-E3B6-ADC98A0AE064}"/>
              </a:ext>
            </a:extLst>
          </p:cNvPr>
          <p:cNvPicPr>
            <a:picLocks noChangeAspect="1"/>
          </p:cNvPicPr>
          <p:nvPr/>
        </p:nvPicPr>
        <p:blipFill>
          <a:blip r:embed="rId9"/>
          <a:stretch>
            <a:fillRect/>
          </a:stretch>
        </p:blipFill>
        <p:spPr>
          <a:xfrm>
            <a:off x="-4524043" y="260106"/>
            <a:ext cx="5083481" cy="629081"/>
          </a:xfrm>
          <a:prstGeom prst="rect">
            <a:avLst/>
          </a:prstGeom>
        </p:spPr>
      </p:pic>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1E1E2B82-9F36-CF01-E9AD-CB599BD0A7EE}"/>
              </a:ext>
            </a:extLst>
          </p:cNvPr>
          <p:cNvPicPr>
            <a:picLocks noChangeAspect="1"/>
          </p:cNvPicPr>
          <p:nvPr/>
        </p:nvPicPr>
        <p:blipFill>
          <a:blip r:embed="rId10"/>
          <a:stretch>
            <a:fillRect/>
          </a:stretch>
        </p:blipFill>
        <p:spPr>
          <a:xfrm>
            <a:off x="11013462" y="6216336"/>
            <a:ext cx="1141333" cy="641664"/>
          </a:xfrm>
          <a:prstGeom prst="rect">
            <a:avLst/>
          </a:prstGeom>
        </p:spPr>
      </p:pic>
      <p:grpSp>
        <p:nvGrpSpPr>
          <p:cNvPr id="4" name="object 3">
            <a:extLst>
              <a:ext uri="{FF2B5EF4-FFF2-40B4-BE49-F238E27FC236}">
                <a16:creationId xmlns:a16="http://schemas.microsoft.com/office/drawing/2014/main" id="{68B3E573-BAD6-A090-26A1-899684846C93}"/>
              </a:ext>
            </a:extLst>
          </p:cNvPr>
          <p:cNvGrpSpPr/>
          <p:nvPr/>
        </p:nvGrpSpPr>
        <p:grpSpPr>
          <a:xfrm>
            <a:off x="1165310" y="1327150"/>
            <a:ext cx="7782532" cy="4428520"/>
            <a:chOff x="480854" y="674450"/>
            <a:chExt cx="6402399" cy="3837533"/>
          </a:xfrm>
        </p:grpSpPr>
        <p:sp>
          <p:nvSpPr>
            <p:cNvPr id="5" name="object 4">
              <a:extLst>
                <a:ext uri="{FF2B5EF4-FFF2-40B4-BE49-F238E27FC236}">
                  <a16:creationId xmlns:a16="http://schemas.microsoft.com/office/drawing/2014/main" id="{B8C8447E-5CCE-3DA7-646E-CBAB22A8C8FD}"/>
                </a:ext>
              </a:extLst>
            </p:cNvPr>
            <p:cNvSpPr/>
            <p:nvPr/>
          </p:nvSpPr>
          <p:spPr>
            <a:xfrm>
              <a:off x="2417287" y="2765928"/>
              <a:ext cx="591820" cy="191135"/>
            </a:xfrm>
            <a:custGeom>
              <a:avLst/>
              <a:gdLst/>
              <a:ahLst/>
              <a:cxnLst/>
              <a:rect l="l" t="t" r="r" b="b"/>
              <a:pathLst>
                <a:path w="591819" h="191135">
                  <a:moveTo>
                    <a:pt x="415384" y="190526"/>
                  </a:moveTo>
                  <a:lnTo>
                    <a:pt x="0" y="190526"/>
                  </a:lnTo>
                  <a:lnTo>
                    <a:pt x="176101" y="0"/>
                  </a:lnTo>
                  <a:lnTo>
                    <a:pt x="591486" y="0"/>
                  </a:lnTo>
                  <a:lnTo>
                    <a:pt x="415384" y="190526"/>
                  </a:lnTo>
                  <a:close/>
                </a:path>
              </a:pathLst>
            </a:custGeom>
            <a:solidFill>
              <a:srgbClr val="E7E6E6">
                <a:alpha val="79998"/>
              </a:srgbClr>
            </a:solidFill>
          </p:spPr>
          <p:txBody>
            <a:bodyPr wrap="square" lIns="0" tIns="0" rIns="0" bIns="0" rtlCol="0"/>
            <a:lstStyle>
              <a:defPPr>
                <a:defRPr kern="0"/>
              </a:defPPr>
            </a:lstStyle>
            <a:p>
              <a:endParaRPr/>
            </a:p>
          </p:txBody>
        </p:sp>
        <p:sp>
          <p:nvSpPr>
            <p:cNvPr id="11" name="object 5">
              <a:extLst>
                <a:ext uri="{FF2B5EF4-FFF2-40B4-BE49-F238E27FC236}">
                  <a16:creationId xmlns:a16="http://schemas.microsoft.com/office/drawing/2014/main" id="{85638FAA-161F-92B3-6518-630A184A34EF}"/>
                </a:ext>
              </a:extLst>
            </p:cNvPr>
            <p:cNvSpPr/>
            <p:nvPr/>
          </p:nvSpPr>
          <p:spPr>
            <a:xfrm>
              <a:off x="2417287" y="2765928"/>
              <a:ext cx="591820" cy="191135"/>
            </a:xfrm>
            <a:custGeom>
              <a:avLst/>
              <a:gdLst/>
              <a:ahLst/>
              <a:cxnLst/>
              <a:rect l="l" t="t" r="r" b="b"/>
              <a:pathLst>
                <a:path w="591819" h="191135">
                  <a:moveTo>
                    <a:pt x="0" y="190526"/>
                  </a:moveTo>
                  <a:lnTo>
                    <a:pt x="176101" y="0"/>
                  </a:lnTo>
                  <a:lnTo>
                    <a:pt x="591486" y="0"/>
                  </a:lnTo>
                  <a:lnTo>
                    <a:pt x="415384" y="190526"/>
                  </a:lnTo>
                  <a:lnTo>
                    <a:pt x="0" y="190526"/>
                  </a:lnTo>
                  <a:close/>
                </a:path>
              </a:pathLst>
            </a:custGeom>
            <a:ln w="12699">
              <a:solidFill>
                <a:srgbClr val="1C7F66"/>
              </a:solidFill>
            </a:ln>
          </p:spPr>
          <p:txBody>
            <a:bodyPr wrap="square" lIns="0" tIns="0" rIns="0" bIns="0" rtlCol="0"/>
            <a:lstStyle>
              <a:defPPr>
                <a:defRPr kern="0"/>
              </a:defPPr>
            </a:lstStyle>
            <a:p>
              <a:endParaRPr/>
            </a:p>
          </p:txBody>
        </p:sp>
        <p:pic>
          <p:nvPicPr>
            <p:cNvPr id="12" name="object 6">
              <a:extLst>
                <a:ext uri="{FF2B5EF4-FFF2-40B4-BE49-F238E27FC236}">
                  <a16:creationId xmlns:a16="http://schemas.microsoft.com/office/drawing/2014/main" id="{DA165FA1-E541-FE9A-36AD-46CD182FEEBC}"/>
                </a:ext>
              </a:extLst>
            </p:cNvPr>
            <p:cNvPicPr/>
            <p:nvPr/>
          </p:nvPicPr>
          <p:blipFill>
            <a:blip r:embed="rId11" cstate="print"/>
            <a:stretch>
              <a:fillRect/>
            </a:stretch>
          </p:blipFill>
          <p:spPr>
            <a:xfrm>
              <a:off x="1095084" y="3247085"/>
              <a:ext cx="3601511" cy="1216119"/>
            </a:xfrm>
            <a:prstGeom prst="rect">
              <a:avLst/>
            </a:prstGeom>
          </p:spPr>
        </p:pic>
        <p:sp>
          <p:nvSpPr>
            <p:cNvPr id="13" name="object 7">
              <a:extLst>
                <a:ext uri="{FF2B5EF4-FFF2-40B4-BE49-F238E27FC236}">
                  <a16:creationId xmlns:a16="http://schemas.microsoft.com/office/drawing/2014/main" id="{EF9C72B6-0B5B-6834-130A-A0B7461F3C9C}"/>
                </a:ext>
              </a:extLst>
            </p:cNvPr>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defPPr>
                <a:defRPr kern="0"/>
              </a:defPPr>
            </a:lstStyle>
            <a:p>
              <a:endParaRPr/>
            </a:p>
          </p:txBody>
        </p:sp>
        <p:pic>
          <p:nvPicPr>
            <p:cNvPr id="14" name="object 8">
              <a:extLst>
                <a:ext uri="{FF2B5EF4-FFF2-40B4-BE49-F238E27FC236}">
                  <a16:creationId xmlns:a16="http://schemas.microsoft.com/office/drawing/2014/main" id="{1826E3B9-C5EB-C58D-8CD0-C775293C6744}"/>
                </a:ext>
              </a:extLst>
            </p:cNvPr>
            <p:cNvPicPr/>
            <p:nvPr/>
          </p:nvPicPr>
          <p:blipFill>
            <a:blip r:embed="rId12" cstate="print"/>
            <a:stretch>
              <a:fillRect/>
            </a:stretch>
          </p:blipFill>
          <p:spPr>
            <a:xfrm>
              <a:off x="3828430" y="4362411"/>
              <a:ext cx="842181" cy="149572"/>
            </a:xfrm>
            <a:prstGeom prst="rect">
              <a:avLst/>
            </a:prstGeom>
          </p:spPr>
        </p:pic>
        <p:pic>
          <p:nvPicPr>
            <p:cNvPr id="15" name="object 9">
              <a:extLst>
                <a:ext uri="{FF2B5EF4-FFF2-40B4-BE49-F238E27FC236}">
                  <a16:creationId xmlns:a16="http://schemas.microsoft.com/office/drawing/2014/main" id="{786369A4-C3D2-7440-D024-3E863EF0082A}"/>
                </a:ext>
              </a:extLst>
            </p:cNvPr>
            <p:cNvPicPr/>
            <p:nvPr/>
          </p:nvPicPr>
          <p:blipFill>
            <a:blip r:embed="rId13" cstate="print"/>
            <a:stretch>
              <a:fillRect/>
            </a:stretch>
          </p:blipFill>
          <p:spPr>
            <a:xfrm>
              <a:off x="1140206" y="674450"/>
              <a:ext cx="5388820" cy="3779479"/>
            </a:xfrm>
            <a:prstGeom prst="rect">
              <a:avLst/>
            </a:prstGeom>
          </p:spPr>
        </p:pic>
        <p:sp>
          <p:nvSpPr>
            <p:cNvPr id="16" name="object 10">
              <a:extLst>
                <a:ext uri="{FF2B5EF4-FFF2-40B4-BE49-F238E27FC236}">
                  <a16:creationId xmlns:a16="http://schemas.microsoft.com/office/drawing/2014/main" id="{D72CFAFF-C913-FB49-CE73-ED9F2ABDE08F}"/>
                </a:ext>
              </a:extLst>
            </p:cNvPr>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defPPr>
                <a:defRPr kern="0"/>
              </a:defPPr>
            </a:lstStyle>
            <a:p>
              <a:endParaRPr/>
            </a:p>
          </p:txBody>
        </p:sp>
        <p:pic>
          <p:nvPicPr>
            <p:cNvPr id="17" name="object 11">
              <a:extLst>
                <a:ext uri="{FF2B5EF4-FFF2-40B4-BE49-F238E27FC236}">
                  <a16:creationId xmlns:a16="http://schemas.microsoft.com/office/drawing/2014/main" id="{E017204A-4AAE-378E-0C23-F7715674878F}"/>
                </a:ext>
              </a:extLst>
            </p:cNvPr>
            <p:cNvPicPr/>
            <p:nvPr/>
          </p:nvPicPr>
          <p:blipFill>
            <a:blip r:embed="rId14" cstate="print"/>
            <a:stretch>
              <a:fillRect/>
            </a:stretch>
          </p:blipFill>
          <p:spPr>
            <a:xfrm>
              <a:off x="2849161" y="3685187"/>
              <a:ext cx="109241" cy="81269"/>
            </a:xfrm>
            <a:prstGeom prst="rect">
              <a:avLst/>
            </a:prstGeom>
          </p:spPr>
        </p:pic>
        <p:sp>
          <p:nvSpPr>
            <p:cNvPr id="18" name="object 12">
              <a:extLst>
                <a:ext uri="{FF2B5EF4-FFF2-40B4-BE49-F238E27FC236}">
                  <a16:creationId xmlns:a16="http://schemas.microsoft.com/office/drawing/2014/main" id="{28388841-CB29-0AD6-3AE2-13F62301D804}"/>
                </a:ext>
              </a:extLst>
            </p:cNvPr>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defPPr>
                <a:defRPr kern="0"/>
              </a:defPPr>
            </a:lstStyle>
            <a:p>
              <a:endParaRPr/>
            </a:p>
          </p:txBody>
        </p:sp>
        <p:pic>
          <p:nvPicPr>
            <p:cNvPr id="19" name="object 13">
              <a:extLst>
                <a:ext uri="{FF2B5EF4-FFF2-40B4-BE49-F238E27FC236}">
                  <a16:creationId xmlns:a16="http://schemas.microsoft.com/office/drawing/2014/main" id="{B1414CCC-7CED-79EA-D3D8-5E3FDBF22E1B}"/>
                </a:ext>
              </a:extLst>
            </p:cNvPr>
            <p:cNvPicPr/>
            <p:nvPr/>
          </p:nvPicPr>
          <p:blipFill>
            <a:blip r:embed="rId15" cstate="print"/>
            <a:stretch>
              <a:fillRect/>
            </a:stretch>
          </p:blipFill>
          <p:spPr>
            <a:xfrm>
              <a:off x="1618012" y="4202386"/>
              <a:ext cx="110612" cy="79999"/>
            </a:xfrm>
            <a:prstGeom prst="rect">
              <a:avLst/>
            </a:prstGeom>
          </p:spPr>
        </p:pic>
        <p:pic>
          <p:nvPicPr>
            <p:cNvPr id="20" name="object 14">
              <a:extLst>
                <a:ext uri="{FF2B5EF4-FFF2-40B4-BE49-F238E27FC236}">
                  <a16:creationId xmlns:a16="http://schemas.microsoft.com/office/drawing/2014/main" id="{9AE1B26D-54E2-02DF-12CC-0F7FAB405991}"/>
                </a:ext>
              </a:extLst>
            </p:cNvPr>
            <p:cNvPicPr/>
            <p:nvPr/>
          </p:nvPicPr>
          <p:blipFill>
            <a:blip r:embed="rId16" cstate="print"/>
            <a:stretch>
              <a:fillRect/>
            </a:stretch>
          </p:blipFill>
          <p:spPr>
            <a:xfrm>
              <a:off x="4948897" y="3186661"/>
              <a:ext cx="1722685" cy="197048"/>
            </a:xfrm>
            <a:prstGeom prst="rect">
              <a:avLst/>
            </a:prstGeom>
          </p:spPr>
        </p:pic>
        <p:pic>
          <p:nvPicPr>
            <p:cNvPr id="21" name="object 15">
              <a:extLst>
                <a:ext uri="{FF2B5EF4-FFF2-40B4-BE49-F238E27FC236}">
                  <a16:creationId xmlns:a16="http://schemas.microsoft.com/office/drawing/2014/main" id="{DAC3C96D-8167-088A-F0F1-AB501991D5D2}"/>
                </a:ext>
              </a:extLst>
            </p:cNvPr>
            <p:cNvPicPr/>
            <p:nvPr/>
          </p:nvPicPr>
          <p:blipFill>
            <a:blip r:embed="rId17" cstate="print"/>
            <a:stretch>
              <a:fillRect/>
            </a:stretch>
          </p:blipFill>
          <p:spPr>
            <a:xfrm>
              <a:off x="4944581" y="3460902"/>
              <a:ext cx="1938672" cy="198784"/>
            </a:xfrm>
            <a:prstGeom prst="rect">
              <a:avLst/>
            </a:prstGeom>
          </p:spPr>
        </p:pic>
        <p:pic>
          <p:nvPicPr>
            <p:cNvPr id="22" name="object 16">
              <a:extLst>
                <a:ext uri="{FF2B5EF4-FFF2-40B4-BE49-F238E27FC236}">
                  <a16:creationId xmlns:a16="http://schemas.microsoft.com/office/drawing/2014/main" id="{9CC95C41-52E6-923F-5397-43A39361F2D5}"/>
                </a:ext>
              </a:extLst>
            </p:cNvPr>
            <p:cNvPicPr/>
            <p:nvPr/>
          </p:nvPicPr>
          <p:blipFill>
            <a:blip r:embed="rId18" cstate="print"/>
            <a:stretch>
              <a:fillRect/>
            </a:stretch>
          </p:blipFill>
          <p:spPr>
            <a:xfrm>
              <a:off x="4946913" y="3739955"/>
              <a:ext cx="699504" cy="157509"/>
            </a:xfrm>
            <a:prstGeom prst="rect">
              <a:avLst/>
            </a:prstGeom>
          </p:spPr>
        </p:pic>
        <p:pic>
          <p:nvPicPr>
            <p:cNvPr id="23" name="object 17">
              <a:extLst>
                <a:ext uri="{FF2B5EF4-FFF2-40B4-BE49-F238E27FC236}">
                  <a16:creationId xmlns:a16="http://schemas.microsoft.com/office/drawing/2014/main" id="{0C4D829C-72C8-D9FF-224B-166CC076DB4C}"/>
                </a:ext>
              </a:extLst>
            </p:cNvPr>
            <p:cNvPicPr/>
            <p:nvPr/>
          </p:nvPicPr>
          <p:blipFill>
            <a:blip r:embed="rId19" cstate="print"/>
            <a:stretch>
              <a:fillRect/>
            </a:stretch>
          </p:blipFill>
          <p:spPr>
            <a:xfrm>
              <a:off x="5727638" y="3737127"/>
              <a:ext cx="442391" cy="196552"/>
            </a:xfrm>
            <a:prstGeom prst="rect">
              <a:avLst/>
            </a:prstGeom>
          </p:spPr>
        </p:pic>
        <p:pic>
          <p:nvPicPr>
            <p:cNvPr id="24" name="object 18">
              <a:extLst>
                <a:ext uri="{FF2B5EF4-FFF2-40B4-BE49-F238E27FC236}">
                  <a16:creationId xmlns:a16="http://schemas.microsoft.com/office/drawing/2014/main" id="{42B34B2E-42BD-87FD-DBEE-3487B17D493B}"/>
                </a:ext>
              </a:extLst>
            </p:cNvPr>
            <p:cNvPicPr/>
            <p:nvPr/>
          </p:nvPicPr>
          <p:blipFill>
            <a:blip r:embed="rId20" cstate="print"/>
            <a:stretch>
              <a:fillRect/>
            </a:stretch>
          </p:blipFill>
          <p:spPr>
            <a:xfrm>
              <a:off x="4922926" y="1519429"/>
              <a:ext cx="1233971" cy="157509"/>
            </a:xfrm>
            <a:prstGeom prst="rect">
              <a:avLst/>
            </a:prstGeom>
          </p:spPr>
        </p:pic>
        <p:pic>
          <p:nvPicPr>
            <p:cNvPr id="25" name="object 19">
              <a:extLst>
                <a:ext uri="{FF2B5EF4-FFF2-40B4-BE49-F238E27FC236}">
                  <a16:creationId xmlns:a16="http://schemas.microsoft.com/office/drawing/2014/main" id="{90EE6AC5-7C9A-E0D6-1414-86D9ED0EFC6D}"/>
                </a:ext>
              </a:extLst>
            </p:cNvPr>
            <p:cNvPicPr/>
            <p:nvPr/>
          </p:nvPicPr>
          <p:blipFill>
            <a:blip r:embed="rId21" cstate="print"/>
            <a:stretch>
              <a:fillRect/>
            </a:stretch>
          </p:blipFill>
          <p:spPr>
            <a:xfrm>
              <a:off x="4921065" y="1795654"/>
              <a:ext cx="1356717" cy="196205"/>
            </a:xfrm>
            <a:prstGeom prst="rect">
              <a:avLst/>
            </a:prstGeom>
          </p:spPr>
        </p:pic>
        <p:pic>
          <p:nvPicPr>
            <p:cNvPr id="26" name="object 20">
              <a:extLst>
                <a:ext uri="{FF2B5EF4-FFF2-40B4-BE49-F238E27FC236}">
                  <a16:creationId xmlns:a16="http://schemas.microsoft.com/office/drawing/2014/main" id="{ECFC41C0-2FBC-284F-8CD3-A4F0EBAE940E}"/>
                </a:ext>
              </a:extLst>
            </p:cNvPr>
            <p:cNvPicPr/>
            <p:nvPr/>
          </p:nvPicPr>
          <p:blipFill>
            <a:blip r:embed="rId22" cstate="print"/>
            <a:stretch>
              <a:fillRect/>
            </a:stretch>
          </p:blipFill>
          <p:spPr>
            <a:xfrm>
              <a:off x="4914591" y="2081008"/>
              <a:ext cx="785589" cy="148381"/>
            </a:xfrm>
            <a:prstGeom prst="rect">
              <a:avLst/>
            </a:prstGeom>
          </p:spPr>
        </p:pic>
        <p:pic>
          <p:nvPicPr>
            <p:cNvPr id="27" name="object 21">
              <a:extLst>
                <a:ext uri="{FF2B5EF4-FFF2-40B4-BE49-F238E27FC236}">
                  <a16:creationId xmlns:a16="http://schemas.microsoft.com/office/drawing/2014/main" id="{8EF1892B-8E30-D8C0-B76C-1A95390D7076}"/>
                </a:ext>
              </a:extLst>
            </p:cNvPr>
            <p:cNvPicPr/>
            <p:nvPr/>
          </p:nvPicPr>
          <p:blipFill>
            <a:blip r:embed="rId23" cstate="print"/>
            <a:stretch>
              <a:fillRect/>
            </a:stretch>
          </p:blipFill>
          <p:spPr>
            <a:xfrm>
              <a:off x="4870692" y="1011882"/>
              <a:ext cx="445250" cy="130075"/>
            </a:xfrm>
            <a:prstGeom prst="rect">
              <a:avLst/>
            </a:prstGeom>
          </p:spPr>
        </p:pic>
        <p:pic>
          <p:nvPicPr>
            <p:cNvPr id="28" name="object 22">
              <a:extLst>
                <a:ext uri="{FF2B5EF4-FFF2-40B4-BE49-F238E27FC236}">
                  <a16:creationId xmlns:a16="http://schemas.microsoft.com/office/drawing/2014/main" id="{6A1FF93F-A9FB-6E7D-6BD8-7D3395E24BC9}"/>
                </a:ext>
              </a:extLst>
            </p:cNvPr>
            <p:cNvPicPr/>
            <p:nvPr/>
          </p:nvPicPr>
          <p:blipFill>
            <a:blip r:embed="rId24" cstate="print"/>
            <a:stretch>
              <a:fillRect/>
            </a:stretch>
          </p:blipFill>
          <p:spPr>
            <a:xfrm>
              <a:off x="4873073" y="755749"/>
              <a:ext cx="1652055" cy="172491"/>
            </a:xfrm>
            <a:prstGeom prst="rect">
              <a:avLst/>
            </a:prstGeom>
          </p:spPr>
        </p:pic>
        <p:pic>
          <p:nvPicPr>
            <p:cNvPr id="29" name="object 23">
              <a:extLst>
                <a:ext uri="{FF2B5EF4-FFF2-40B4-BE49-F238E27FC236}">
                  <a16:creationId xmlns:a16="http://schemas.microsoft.com/office/drawing/2014/main" id="{8A99A10A-90A9-D480-E16D-56B75A633F1B}"/>
                </a:ext>
              </a:extLst>
            </p:cNvPr>
            <p:cNvPicPr/>
            <p:nvPr/>
          </p:nvPicPr>
          <p:blipFill>
            <a:blip r:embed="rId25" cstate="print"/>
            <a:stretch>
              <a:fillRect/>
            </a:stretch>
          </p:blipFill>
          <p:spPr>
            <a:xfrm>
              <a:off x="480854" y="1340799"/>
              <a:ext cx="1023947" cy="564491"/>
            </a:xfrm>
            <a:prstGeom prst="rect">
              <a:avLst/>
            </a:prstGeom>
          </p:spPr>
        </p:pic>
        <p:pic>
          <p:nvPicPr>
            <p:cNvPr id="30" name="object 24">
              <a:extLst>
                <a:ext uri="{FF2B5EF4-FFF2-40B4-BE49-F238E27FC236}">
                  <a16:creationId xmlns:a16="http://schemas.microsoft.com/office/drawing/2014/main" id="{23564E7B-4614-0BDF-1D41-D2E99525C71E}"/>
                </a:ext>
              </a:extLst>
            </p:cNvPr>
            <p:cNvPicPr/>
            <p:nvPr/>
          </p:nvPicPr>
          <p:blipFill>
            <a:blip r:embed="rId26" cstate="print"/>
            <a:stretch>
              <a:fillRect/>
            </a:stretch>
          </p:blipFill>
          <p:spPr>
            <a:xfrm>
              <a:off x="1498620" y="965740"/>
              <a:ext cx="1000382" cy="564500"/>
            </a:xfrm>
            <a:prstGeom prst="rect">
              <a:avLst/>
            </a:prstGeom>
          </p:spPr>
        </p:pic>
        <p:pic>
          <p:nvPicPr>
            <p:cNvPr id="31" name="object 25">
              <a:extLst>
                <a:ext uri="{FF2B5EF4-FFF2-40B4-BE49-F238E27FC236}">
                  <a16:creationId xmlns:a16="http://schemas.microsoft.com/office/drawing/2014/main" id="{3627E329-42D7-B1BC-DC4E-ED68FBE192E2}"/>
                </a:ext>
              </a:extLst>
            </p:cNvPr>
            <p:cNvPicPr/>
            <p:nvPr/>
          </p:nvPicPr>
          <p:blipFill>
            <a:blip r:embed="rId27" cstate="print"/>
            <a:stretch>
              <a:fillRect/>
            </a:stretch>
          </p:blipFill>
          <p:spPr>
            <a:xfrm>
              <a:off x="3119037" y="674450"/>
              <a:ext cx="893389" cy="565341"/>
            </a:xfrm>
            <a:prstGeom prst="rect">
              <a:avLst/>
            </a:prstGeom>
          </p:spPr>
        </p:pic>
      </p:grpSp>
    </p:spTree>
    <p:extLst>
      <p:ext uri="{BB962C8B-B14F-4D97-AF65-F5344CB8AC3E}">
        <p14:creationId xmlns:p14="http://schemas.microsoft.com/office/powerpoint/2010/main" val="3232565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t>Детекция: </a:t>
            </a:r>
            <a:r>
              <a:rPr lang="en-GB" dirty="0"/>
              <a:t>NMS (</a:t>
            </a:r>
            <a:r>
              <a:rPr lang="en-GB" b="0" i="0" dirty="0">
                <a:solidFill>
                  <a:srgbClr val="1E1E1E"/>
                </a:solidFill>
                <a:effectLst/>
                <a:latin typeface="Roboto" panose="02000000000000000000" pitchFamily="2" charset="0"/>
              </a:rPr>
              <a:t>Non Maximum Suppression)</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6146" name="Picture 2" descr="Non Maximal Suppression | Download Scientific Diagram">
            <a:extLst>
              <a:ext uri="{FF2B5EF4-FFF2-40B4-BE49-F238E27FC236}">
                <a16:creationId xmlns:a16="http://schemas.microsoft.com/office/drawing/2014/main" id="{F918C69F-1392-4BAD-2D8A-C62EE426DF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2472" y="1414963"/>
            <a:ext cx="9384901" cy="4328096"/>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70E6D290-BDAF-C556-476B-72C9A5D9A07C}"/>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0F8F0FF0-EF78-12FA-59E8-D0A4F3D47ADD}"/>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09718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t>Детекция: </a:t>
            </a:r>
            <a:r>
              <a:rPr lang="en-GB" dirty="0"/>
              <a:t>SPP-net</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sp>
        <p:nvSpPr>
          <p:cNvPr id="2" name="TextBox 1">
            <a:extLst>
              <a:ext uri="{FF2B5EF4-FFF2-40B4-BE49-F238E27FC236}">
                <a16:creationId xmlns:a16="http://schemas.microsoft.com/office/drawing/2014/main" id="{EF4D6739-1512-A596-C18E-1E3856E7D92C}"/>
              </a:ext>
            </a:extLst>
          </p:cNvPr>
          <p:cNvSpPr txBox="1"/>
          <p:nvPr/>
        </p:nvSpPr>
        <p:spPr>
          <a:xfrm>
            <a:off x="767294" y="1831017"/>
            <a:ext cx="4279467" cy="1477328"/>
          </a:xfrm>
          <a:prstGeom prst="rect">
            <a:avLst/>
          </a:prstGeom>
          <a:noFill/>
        </p:spPr>
        <p:txBody>
          <a:bodyPr wrap="square" rtlCol="0">
            <a:spAutoFit/>
          </a:bodyPr>
          <a:lstStyle/>
          <a:p>
            <a:r>
              <a:rPr lang="ru-RU" dirty="0"/>
              <a:t>Проблемы </a:t>
            </a:r>
            <a:r>
              <a:rPr lang="en-RU" dirty="0"/>
              <a:t>R-CNN</a:t>
            </a:r>
            <a:r>
              <a:rPr lang="ru-RU" dirty="0"/>
              <a:t>:</a:t>
            </a:r>
          </a:p>
          <a:p>
            <a:r>
              <a:rPr lang="ru-RU" dirty="0"/>
              <a:t>- </a:t>
            </a:r>
            <a:r>
              <a:rPr lang="en-GB" dirty="0"/>
              <a:t>CNN </a:t>
            </a:r>
            <a:r>
              <a:rPr lang="ru-RU" dirty="0"/>
              <a:t>к каждому региону</a:t>
            </a:r>
          </a:p>
          <a:p>
            <a:r>
              <a:rPr lang="ru-RU" dirty="0"/>
              <a:t>- обрезка до </a:t>
            </a:r>
            <a:r>
              <a:rPr lang="en-GB" dirty="0"/>
              <a:t>224x224 c</a:t>
            </a:r>
            <a:r>
              <a:rPr lang="ru-RU" dirty="0"/>
              <a:t> потерей информации</a:t>
            </a:r>
          </a:p>
          <a:p>
            <a:endParaRPr lang="en-RU" dirty="0"/>
          </a:p>
        </p:txBody>
      </p:sp>
      <p:pic>
        <p:nvPicPr>
          <p:cNvPr id="4" name="Picture 3">
            <a:extLst>
              <a:ext uri="{FF2B5EF4-FFF2-40B4-BE49-F238E27FC236}">
                <a16:creationId xmlns:a16="http://schemas.microsoft.com/office/drawing/2014/main" id="{ACD2C7F6-80C7-5E8E-2BF9-8CC13FD70A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4351" y="2944848"/>
            <a:ext cx="7124700" cy="2921000"/>
          </a:xfrm>
          <a:prstGeom prst="rect">
            <a:avLst/>
          </a:prstGeom>
        </p:spPr>
      </p:pic>
      <p:sp>
        <p:nvSpPr>
          <p:cNvPr id="5" name="TextBox 4">
            <a:extLst>
              <a:ext uri="{FF2B5EF4-FFF2-40B4-BE49-F238E27FC236}">
                <a16:creationId xmlns:a16="http://schemas.microsoft.com/office/drawing/2014/main" id="{63F164D7-A7E3-1747-2A33-319FE5AE09B4}"/>
              </a:ext>
            </a:extLst>
          </p:cNvPr>
          <p:cNvSpPr txBox="1"/>
          <p:nvPr/>
        </p:nvSpPr>
        <p:spPr>
          <a:xfrm>
            <a:off x="767293" y="3727123"/>
            <a:ext cx="3717629" cy="2308324"/>
          </a:xfrm>
          <a:prstGeom prst="rect">
            <a:avLst/>
          </a:prstGeom>
          <a:noFill/>
        </p:spPr>
        <p:txBody>
          <a:bodyPr wrap="square" rtlCol="0">
            <a:spAutoFit/>
          </a:bodyPr>
          <a:lstStyle/>
          <a:p>
            <a:r>
              <a:rPr lang="ru-RU" dirty="0"/>
              <a:t>Идеи </a:t>
            </a:r>
            <a:r>
              <a:rPr lang="ru-RU" dirty="0" err="1"/>
              <a:t>S</a:t>
            </a:r>
            <a:r>
              <a:rPr lang="en-GB" dirty="0"/>
              <a:t>PP-net (spatial pyramid pooling net)</a:t>
            </a:r>
            <a:r>
              <a:rPr lang="ru-RU" dirty="0"/>
              <a:t>:</a:t>
            </a:r>
          </a:p>
          <a:p>
            <a:r>
              <a:rPr lang="ru-RU" dirty="0"/>
              <a:t>- </a:t>
            </a:r>
            <a:r>
              <a:rPr lang="en-GB" dirty="0"/>
              <a:t>CNN </a:t>
            </a:r>
            <a:r>
              <a:rPr lang="en-GB" dirty="0" err="1"/>
              <a:t>к</a:t>
            </a:r>
            <a:r>
              <a:rPr lang="ru-RU" dirty="0"/>
              <a:t>о всему изображению 1 раз (ускорение в 10х-100х раз)</a:t>
            </a:r>
          </a:p>
          <a:p>
            <a:r>
              <a:rPr lang="ru-RU" dirty="0"/>
              <a:t>- </a:t>
            </a:r>
            <a:r>
              <a:rPr lang="en-GB" dirty="0"/>
              <a:t>SPP </a:t>
            </a:r>
            <a:r>
              <a:rPr lang="ru-RU" dirty="0"/>
              <a:t>приводит к фикс размеру изображение произвольного размера</a:t>
            </a:r>
          </a:p>
          <a:p>
            <a:endParaRPr lang="en-RU" dirty="0"/>
          </a:p>
        </p:txBody>
      </p:sp>
      <p:pic>
        <p:nvPicPr>
          <p:cNvPr id="11"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E1957341-6222-5615-7562-50F92A79F374}"/>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12"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641538C8-ED49-99C9-1CC7-05CFD3ECDB99}"/>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83933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t>Детекция: </a:t>
            </a:r>
            <a:r>
              <a:rPr lang="en-GB" dirty="0"/>
              <a:t>SPP-net</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11" name="Picture 10">
            <a:extLst>
              <a:ext uri="{FF2B5EF4-FFF2-40B4-BE49-F238E27FC236}">
                <a16:creationId xmlns:a16="http://schemas.microsoft.com/office/drawing/2014/main" id="{7580AE2B-57C8-FDF5-1452-69BC47D852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5452" y="1662321"/>
            <a:ext cx="6286022" cy="4359483"/>
          </a:xfrm>
          <a:prstGeom prst="rect">
            <a:avLst/>
          </a:prstGeom>
        </p:spPr>
      </p:pic>
      <p:sp>
        <p:nvSpPr>
          <p:cNvPr id="13" name="TextBox 12">
            <a:extLst>
              <a:ext uri="{FF2B5EF4-FFF2-40B4-BE49-F238E27FC236}">
                <a16:creationId xmlns:a16="http://schemas.microsoft.com/office/drawing/2014/main" id="{8A25D239-31BF-744A-D5D9-A9A7BCD8F529}"/>
              </a:ext>
            </a:extLst>
          </p:cNvPr>
          <p:cNvSpPr txBox="1"/>
          <p:nvPr/>
        </p:nvSpPr>
        <p:spPr>
          <a:xfrm>
            <a:off x="860080" y="2450785"/>
            <a:ext cx="4062747" cy="1200329"/>
          </a:xfrm>
          <a:prstGeom prst="rect">
            <a:avLst/>
          </a:prstGeom>
          <a:noFill/>
        </p:spPr>
        <p:txBody>
          <a:bodyPr wrap="square">
            <a:spAutoFit/>
          </a:bodyPr>
          <a:lstStyle/>
          <a:p>
            <a:r>
              <a:rPr lang="ru-RU" dirty="0"/>
              <a:t>С помощью </a:t>
            </a:r>
            <a:r>
              <a:rPr lang="en-GB" dirty="0"/>
              <a:t>SPP-net </a:t>
            </a:r>
            <a:r>
              <a:rPr lang="ru-RU" dirty="0"/>
              <a:t>для каждого региона получаем признаковое представление (фиксированной длины)</a:t>
            </a:r>
            <a:endParaRPr lang="en-RU" dirty="0"/>
          </a:p>
        </p:txBody>
      </p:sp>
      <p:pic>
        <p:nvPicPr>
          <p:cNvPr id="1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C568CA2C-DD39-C700-6396-4DC4D90E01A6}"/>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1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1C0D7C6D-3E0F-7120-2F30-F99582DC083F}"/>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38441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Постановка задач</a:t>
            </a:r>
            <a:endParaRPr dirty="0"/>
          </a:p>
        </p:txBody>
      </p:sp>
      <p:pic>
        <p:nvPicPr>
          <p:cNvPr id="2" name="Рисунок 1" descr="Изображение выглядит как текст, снимок экрана, млекопитающее&#10;&#10;Автоматически созданное описание">
            <a:extLst>
              <a:ext uri="{FF2B5EF4-FFF2-40B4-BE49-F238E27FC236}">
                <a16:creationId xmlns:a16="http://schemas.microsoft.com/office/drawing/2014/main" id="{92932501-4B80-ABC3-9AE4-74E38CF1E20E}"/>
              </a:ext>
            </a:extLst>
          </p:cNvPr>
          <p:cNvPicPr>
            <a:picLocks noChangeAspect="1"/>
          </p:cNvPicPr>
          <p:nvPr/>
        </p:nvPicPr>
        <p:blipFill rotWithShape="1">
          <a:blip r:embed="rId3"/>
          <a:srcRect t="12290" r="90" b="186"/>
          <a:stretch/>
        </p:blipFill>
        <p:spPr>
          <a:xfrm>
            <a:off x="1590864" y="1531167"/>
            <a:ext cx="9017822" cy="379651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5"/>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5"/>
              <a:stretch>
                <a:fillRect/>
              </a:stretch>
            </p:blipFill>
            <p:spPr>
              <a:xfrm>
                <a:off x="10850990" y="294052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5"/>
              <a:stretch>
                <a:fillRect/>
              </a:stretch>
            </p:blipFill>
            <p:spPr>
              <a:xfrm>
                <a:off x="795576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5"/>
              <a:stretch>
                <a:fillRect/>
              </a:stretch>
            </p:blipFill>
            <p:spPr>
              <a:xfrm>
                <a:off x="9583505" y="451733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5"/>
              <a:stretch>
                <a:fillRect/>
              </a:stretch>
            </p:blipFill>
            <p:spPr>
              <a:xfrm>
                <a:off x="3240420" y="1273177"/>
                <a:ext cx="943000" cy="943000"/>
              </a:xfrm>
              <a:prstGeom prst="rect">
                <a:avLst/>
              </a:prstGeom>
            </p:spPr>
          </p:pic>
        </mc:Fallback>
      </mc:AlternateContent>
      <p:pic>
        <p:nvPicPr>
          <p:cNvPr id="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479FD8C6-6300-48B2-549F-ABFEAFC8AEC0}"/>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692DCDAD-D659-0306-FE1A-7749FBA7232C}"/>
              </a:ext>
            </a:extLst>
          </p:cNvPr>
          <p:cNvPicPr>
            <a:picLocks noChangeAspect="1"/>
          </p:cNvPicPr>
          <p:nvPr/>
        </p:nvPicPr>
        <p:blipFill>
          <a:blip r:embed="rId11"/>
          <a:stretch>
            <a:fillRect/>
          </a:stretch>
        </p:blipFill>
        <p:spPr>
          <a:xfrm>
            <a:off x="11013462" y="6216336"/>
            <a:ext cx="1141333" cy="6416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t>Детекция</a:t>
            </a:r>
            <a:r>
              <a:rPr lang="en-GB" dirty="0"/>
              <a:t>: Fast R-CNN</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Рукописный ввод 4">
                <a:extLst>
                  <a:ext uri="{FF2B5EF4-FFF2-40B4-BE49-F238E27FC236}">
                    <a16:creationId xmlns:a16="http://schemas.microsoft.com/office/drawing/2014/main" id="{50403737-2744-C867-5E66-C91CEDB7F429}"/>
                  </a:ext>
                </a:extLst>
              </p14:cNvPr>
              <p14:cNvContentPartPr/>
              <p14:nvPr/>
            </p14:nvContentPartPr>
            <p14:xfrm>
              <a:off x="8305800" y="3938154"/>
              <a:ext cx="17318" cy="17318"/>
            </p14:xfrm>
          </p:contentPart>
        </mc:Choice>
        <mc:Fallback xmlns="">
          <p:pic>
            <p:nvPicPr>
              <p:cNvPr id="5" name="Рукописный ввод 4">
                <a:extLst>
                  <a:ext uri="{FF2B5EF4-FFF2-40B4-BE49-F238E27FC236}">
                    <a16:creationId xmlns:a16="http://schemas.microsoft.com/office/drawing/2014/main" id="{50403737-2744-C867-5E66-C91CEDB7F429}"/>
                  </a:ext>
                </a:extLst>
              </p:cNvPr>
              <p:cNvPicPr/>
              <p:nvPr/>
            </p:nvPicPr>
            <p:blipFill>
              <a:blip r:embed="rId11"/>
              <a:stretch>
                <a:fillRect/>
              </a:stretch>
            </p:blipFill>
            <p:spPr>
              <a:xfrm>
                <a:off x="7439900" y="3072254"/>
                <a:ext cx="1731800" cy="1731800"/>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03A5E316-D9C5-990C-168A-DE534252872C}"/>
              </a:ext>
            </a:extLst>
          </p:cNvPr>
          <p:cNvPicPr>
            <a:picLocks noChangeAspect="1"/>
          </p:cNvPicPr>
          <p:nvPr/>
        </p:nvPicPr>
        <p:blipFill>
          <a:blip r:embed="rId12"/>
          <a:stretch>
            <a:fillRect/>
          </a:stretch>
        </p:blipFill>
        <p:spPr>
          <a:xfrm>
            <a:off x="-4524043" y="260106"/>
            <a:ext cx="5083481" cy="629081"/>
          </a:xfrm>
          <a:prstGeom prst="rect">
            <a:avLst/>
          </a:prstGeom>
        </p:spPr>
      </p:pic>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31F7290F-08E2-4985-A152-077AC19FCEB3}"/>
              </a:ext>
            </a:extLst>
          </p:cNvPr>
          <p:cNvPicPr>
            <a:picLocks noChangeAspect="1"/>
          </p:cNvPicPr>
          <p:nvPr/>
        </p:nvPicPr>
        <p:blipFill>
          <a:blip r:embed="rId13"/>
          <a:stretch>
            <a:fillRect/>
          </a:stretch>
        </p:blipFill>
        <p:spPr>
          <a:xfrm>
            <a:off x="11013462" y="6216336"/>
            <a:ext cx="1141333" cy="641664"/>
          </a:xfrm>
          <a:prstGeom prst="rect">
            <a:avLst/>
          </a:prstGeom>
        </p:spPr>
      </p:pic>
      <p:grpSp>
        <p:nvGrpSpPr>
          <p:cNvPr id="30" name="object 2">
            <a:extLst>
              <a:ext uri="{FF2B5EF4-FFF2-40B4-BE49-F238E27FC236}">
                <a16:creationId xmlns:a16="http://schemas.microsoft.com/office/drawing/2014/main" id="{76B8E8A2-A1A4-8652-5E30-2B5989045926}"/>
              </a:ext>
            </a:extLst>
          </p:cNvPr>
          <p:cNvGrpSpPr/>
          <p:nvPr/>
        </p:nvGrpSpPr>
        <p:grpSpPr>
          <a:xfrm>
            <a:off x="1009133" y="1929765"/>
            <a:ext cx="6743086" cy="3616964"/>
            <a:chOff x="270517" y="909100"/>
            <a:chExt cx="6743086" cy="3616964"/>
          </a:xfrm>
        </p:grpSpPr>
        <p:pic>
          <p:nvPicPr>
            <p:cNvPr id="31" name="object 3">
              <a:extLst>
                <a:ext uri="{FF2B5EF4-FFF2-40B4-BE49-F238E27FC236}">
                  <a16:creationId xmlns:a16="http://schemas.microsoft.com/office/drawing/2014/main" id="{33D556F1-837A-39EF-7D07-A6E2684D7E29}"/>
                </a:ext>
              </a:extLst>
            </p:cNvPr>
            <p:cNvPicPr/>
            <p:nvPr/>
          </p:nvPicPr>
          <p:blipFill>
            <a:blip r:embed="rId14" cstate="print"/>
            <a:stretch>
              <a:fillRect/>
            </a:stretch>
          </p:blipFill>
          <p:spPr>
            <a:xfrm>
              <a:off x="1256672" y="3367824"/>
              <a:ext cx="3499479" cy="1157865"/>
            </a:xfrm>
            <a:prstGeom prst="rect">
              <a:avLst/>
            </a:prstGeom>
          </p:spPr>
        </p:pic>
        <p:sp>
          <p:nvSpPr>
            <p:cNvPr id="32" name="object 4">
              <a:extLst>
                <a:ext uri="{FF2B5EF4-FFF2-40B4-BE49-F238E27FC236}">
                  <a16:creationId xmlns:a16="http://schemas.microsoft.com/office/drawing/2014/main" id="{97E65D07-0D72-F998-F7D4-C075D94CCCCF}"/>
                </a:ext>
              </a:extLst>
            </p:cNvPr>
            <p:cNvSpPr/>
            <p:nvPr/>
          </p:nvSpPr>
          <p:spPr>
            <a:xfrm>
              <a:off x="1256672" y="3367824"/>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defPPr>
                <a:defRPr kern="0"/>
              </a:defPPr>
            </a:lstStyle>
            <a:p>
              <a:endParaRPr/>
            </a:p>
          </p:txBody>
        </p:sp>
        <p:sp>
          <p:nvSpPr>
            <p:cNvPr id="33" name="object 5">
              <a:extLst>
                <a:ext uri="{FF2B5EF4-FFF2-40B4-BE49-F238E27FC236}">
                  <a16:creationId xmlns:a16="http://schemas.microsoft.com/office/drawing/2014/main" id="{7BD72098-A72D-39C1-47B7-59E2976DDA5B}"/>
                </a:ext>
              </a:extLst>
            </p:cNvPr>
            <p:cNvSpPr/>
            <p:nvPr/>
          </p:nvSpPr>
          <p:spPr>
            <a:xfrm>
              <a:off x="2042207" y="3137750"/>
              <a:ext cx="1686560" cy="1049655"/>
            </a:xfrm>
            <a:custGeom>
              <a:avLst/>
              <a:gdLst/>
              <a:ahLst/>
              <a:cxnLst/>
              <a:rect l="l" t="t" r="r" b="b"/>
              <a:pathLst>
                <a:path w="1686560" h="1049654">
                  <a:moveTo>
                    <a:pt x="1686525" y="1049412"/>
                  </a:moveTo>
                  <a:lnTo>
                    <a:pt x="0" y="1049412"/>
                  </a:lnTo>
                  <a:lnTo>
                    <a:pt x="0" y="0"/>
                  </a:lnTo>
                  <a:lnTo>
                    <a:pt x="1686525" y="0"/>
                  </a:lnTo>
                  <a:lnTo>
                    <a:pt x="1686525" y="1049412"/>
                  </a:lnTo>
                  <a:close/>
                </a:path>
              </a:pathLst>
            </a:custGeom>
            <a:solidFill>
              <a:srgbClr val="FFFFFF">
                <a:alpha val="92939"/>
              </a:srgbClr>
            </a:solidFill>
          </p:spPr>
          <p:txBody>
            <a:bodyPr wrap="square" lIns="0" tIns="0" rIns="0" bIns="0" rtlCol="0"/>
            <a:lstStyle>
              <a:defPPr>
                <a:defRPr kern="0"/>
              </a:defPPr>
            </a:lstStyle>
            <a:p>
              <a:endParaRPr/>
            </a:p>
          </p:txBody>
        </p:sp>
        <p:sp>
          <p:nvSpPr>
            <p:cNvPr id="34" name="object 6">
              <a:extLst>
                <a:ext uri="{FF2B5EF4-FFF2-40B4-BE49-F238E27FC236}">
                  <a16:creationId xmlns:a16="http://schemas.microsoft.com/office/drawing/2014/main" id="{585F2EF9-EF74-8AE8-3CDA-4F31942B785C}"/>
                </a:ext>
              </a:extLst>
            </p:cNvPr>
            <p:cNvSpPr/>
            <p:nvPr/>
          </p:nvSpPr>
          <p:spPr>
            <a:xfrm>
              <a:off x="3728733" y="2787946"/>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defPPr>
                <a:defRPr kern="0"/>
              </a:defPPr>
            </a:lstStyle>
            <a:p>
              <a:endParaRPr/>
            </a:p>
          </p:txBody>
        </p:sp>
        <p:sp>
          <p:nvSpPr>
            <p:cNvPr id="35" name="object 7">
              <a:extLst>
                <a:ext uri="{FF2B5EF4-FFF2-40B4-BE49-F238E27FC236}">
                  <a16:creationId xmlns:a16="http://schemas.microsoft.com/office/drawing/2014/main" id="{439D9125-57C5-CB62-4E2A-C6808B82DE95}"/>
                </a:ext>
              </a:extLst>
            </p:cNvPr>
            <p:cNvSpPr/>
            <p:nvPr/>
          </p:nvSpPr>
          <p:spPr>
            <a:xfrm>
              <a:off x="2042207" y="2787946"/>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defPPr>
                <a:defRPr kern="0"/>
              </a:defPPr>
            </a:lstStyle>
            <a:p>
              <a:endParaRPr/>
            </a:p>
          </p:txBody>
        </p:sp>
        <p:sp>
          <p:nvSpPr>
            <p:cNvPr id="36" name="object 8">
              <a:extLst>
                <a:ext uri="{FF2B5EF4-FFF2-40B4-BE49-F238E27FC236}">
                  <a16:creationId xmlns:a16="http://schemas.microsoft.com/office/drawing/2014/main" id="{FC9BEF6D-353A-6549-3B55-A5BAC5951220}"/>
                </a:ext>
              </a:extLst>
            </p:cNvPr>
            <p:cNvSpPr/>
            <p:nvPr/>
          </p:nvSpPr>
          <p:spPr>
            <a:xfrm>
              <a:off x="2042207" y="2787946"/>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 w="2036445" h="1399539">
                  <a:moveTo>
                    <a:pt x="0" y="349804"/>
                  </a:moveTo>
                  <a:lnTo>
                    <a:pt x="1686525" y="349804"/>
                  </a:lnTo>
                  <a:lnTo>
                    <a:pt x="2036330" y="0"/>
                  </a:lnTo>
                </a:path>
                <a:path w="2036445" h="1399539">
                  <a:moveTo>
                    <a:pt x="1686525" y="349804"/>
                  </a:moveTo>
                  <a:lnTo>
                    <a:pt x="1686525" y="1399216"/>
                  </a:lnTo>
                </a:path>
              </a:pathLst>
            </a:custGeom>
            <a:ln w="12699">
              <a:solidFill>
                <a:srgbClr val="1C7F66"/>
              </a:solidFill>
            </a:ln>
          </p:spPr>
          <p:txBody>
            <a:bodyPr wrap="square" lIns="0" tIns="0" rIns="0" bIns="0" rtlCol="0"/>
            <a:lstStyle>
              <a:defPPr>
                <a:defRPr kern="0"/>
              </a:defPPr>
            </a:lstStyle>
            <a:p>
              <a:endParaRPr/>
            </a:p>
          </p:txBody>
        </p:sp>
        <p:pic>
          <p:nvPicPr>
            <p:cNvPr id="37" name="object 9">
              <a:extLst>
                <a:ext uri="{FF2B5EF4-FFF2-40B4-BE49-F238E27FC236}">
                  <a16:creationId xmlns:a16="http://schemas.microsoft.com/office/drawing/2014/main" id="{AF65F21B-2A54-1E99-D56C-366AC4D54EB9}"/>
                </a:ext>
              </a:extLst>
            </p:cNvPr>
            <p:cNvPicPr/>
            <p:nvPr/>
          </p:nvPicPr>
          <p:blipFill>
            <a:blip r:embed="rId15" cstate="print"/>
            <a:stretch>
              <a:fillRect/>
            </a:stretch>
          </p:blipFill>
          <p:spPr>
            <a:xfrm>
              <a:off x="2494498" y="3597501"/>
              <a:ext cx="785589" cy="148381"/>
            </a:xfrm>
            <a:prstGeom prst="rect">
              <a:avLst/>
            </a:prstGeom>
          </p:spPr>
        </p:pic>
        <p:sp>
          <p:nvSpPr>
            <p:cNvPr id="38" name="object 10">
              <a:extLst>
                <a:ext uri="{FF2B5EF4-FFF2-40B4-BE49-F238E27FC236}">
                  <a16:creationId xmlns:a16="http://schemas.microsoft.com/office/drawing/2014/main" id="{77888E3F-768B-1573-F884-37C305CE610E}"/>
                </a:ext>
              </a:extLst>
            </p:cNvPr>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defPPr>
                <a:defRPr kern="0"/>
              </a:defPPr>
            </a:lstStyle>
            <a:p>
              <a:endParaRPr/>
            </a:p>
          </p:txBody>
        </p:sp>
        <p:sp>
          <p:nvSpPr>
            <p:cNvPr id="39" name="object 11">
              <a:extLst>
                <a:ext uri="{FF2B5EF4-FFF2-40B4-BE49-F238E27FC236}">
                  <a16:creationId xmlns:a16="http://schemas.microsoft.com/office/drawing/2014/main" id="{6D1B45CD-6DB6-4A1D-BD08-91299FD78845}"/>
                </a:ext>
              </a:extLst>
            </p:cNvPr>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defPPr>
                <a:defRPr kern="0"/>
              </a:defPPr>
            </a:lstStyle>
            <a:p>
              <a:endParaRPr/>
            </a:p>
          </p:txBody>
        </p:sp>
        <p:pic>
          <p:nvPicPr>
            <p:cNvPr id="40" name="object 12">
              <a:extLst>
                <a:ext uri="{FF2B5EF4-FFF2-40B4-BE49-F238E27FC236}">
                  <a16:creationId xmlns:a16="http://schemas.microsoft.com/office/drawing/2014/main" id="{FF2171FF-9A74-BF02-000D-F69FDB990119}"/>
                </a:ext>
              </a:extLst>
            </p:cNvPr>
            <p:cNvPicPr/>
            <p:nvPr/>
          </p:nvPicPr>
          <p:blipFill>
            <a:blip r:embed="rId16" cstate="print"/>
            <a:stretch>
              <a:fillRect/>
            </a:stretch>
          </p:blipFill>
          <p:spPr>
            <a:xfrm>
              <a:off x="2919162" y="2737768"/>
              <a:ext cx="191445" cy="235247"/>
            </a:xfrm>
            <a:prstGeom prst="rect">
              <a:avLst/>
            </a:prstGeom>
          </p:spPr>
        </p:pic>
        <p:pic>
          <p:nvPicPr>
            <p:cNvPr id="41" name="object 13">
              <a:extLst>
                <a:ext uri="{FF2B5EF4-FFF2-40B4-BE49-F238E27FC236}">
                  <a16:creationId xmlns:a16="http://schemas.microsoft.com/office/drawing/2014/main" id="{1942E413-CD7B-72CF-8E12-96A35F18EF99}"/>
                </a:ext>
              </a:extLst>
            </p:cNvPr>
            <p:cNvPicPr/>
            <p:nvPr/>
          </p:nvPicPr>
          <p:blipFill>
            <a:blip r:embed="rId17" cstate="print"/>
            <a:stretch>
              <a:fillRect/>
            </a:stretch>
          </p:blipFill>
          <p:spPr>
            <a:xfrm>
              <a:off x="4378798" y="4024197"/>
              <a:ext cx="1081980" cy="188862"/>
            </a:xfrm>
            <a:prstGeom prst="rect">
              <a:avLst/>
            </a:prstGeom>
          </p:spPr>
        </p:pic>
        <p:pic>
          <p:nvPicPr>
            <p:cNvPr id="42" name="object 14">
              <a:extLst>
                <a:ext uri="{FF2B5EF4-FFF2-40B4-BE49-F238E27FC236}">
                  <a16:creationId xmlns:a16="http://schemas.microsoft.com/office/drawing/2014/main" id="{381A638A-F891-3ECD-679B-339BC0F35D22}"/>
                </a:ext>
              </a:extLst>
            </p:cNvPr>
            <p:cNvPicPr/>
            <p:nvPr/>
          </p:nvPicPr>
          <p:blipFill>
            <a:blip r:embed="rId18" cstate="print"/>
            <a:stretch>
              <a:fillRect/>
            </a:stretch>
          </p:blipFill>
          <p:spPr>
            <a:xfrm>
              <a:off x="4179523" y="3076030"/>
              <a:ext cx="2834080" cy="155128"/>
            </a:xfrm>
            <a:prstGeom prst="rect">
              <a:avLst/>
            </a:prstGeom>
          </p:spPr>
        </p:pic>
        <p:pic>
          <p:nvPicPr>
            <p:cNvPr id="43" name="object 15">
              <a:extLst>
                <a:ext uri="{FF2B5EF4-FFF2-40B4-BE49-F238E27FC236}">
                  <a16:creationId xmlns:a16="http://schemas.microsoft.com/office/drawing/2014/main" id="{A8C8496B-1133-9268-6B7C-5257D2BE4390}"/>
                </a:ext>
              </a:extLst>
            </p:cNvPr>
            <p:cNvPicPr/>
            <p:nvPr/>
          </p:nvPicPr>
          <p:blipFill>
            <a:blip r:embed="rId19" cstate="print"/>
            <a:stretch>
              <a:fillRect/>
            </a:stretch>
          </p:blipFill>
          <p:spPr>
            <a:xfrm>
              <a:off x="4068002" y="2527861"/>
              <a:ext cx="2162048" cy="155971"/>
            </a:xfrm>
            <a:prstGeom prst="rect">
              <a:avLst/>
            </a:prstGeom>
          </p:spPr>
        </p:pic>
        <p:pic>
          <p:nvPicPr>
            <p:cNvPr id="44" name="object 16">
              <a:extLst>
                <a:ext uri="{FF2B5EF4-FFF2-40B4-BE49-F238E27FC236}">
                  <a16:creationId xmlns:a16="http://schemas.microsoft.com/office/drawing/2014/main" id="{E83C20D1-1495-F27D-18E6-4B5F37715B4C}"/>
                </a:ext>
              </a:extLst>
            </p:cNvPr>
            <p:cNvPicPr/>
            <p:nvPr/>
          </p:nvPicPr>
          <p:blipFill>
            <a:blip r:embed="rId20" cstate="print"/>
            <a:stretch>
              <a:fillRect/>
            </a:stretch>
          </p:blipFill>
          <p:spPr>
            <a:xfrm>
              <a:off x="285549" y="909100"/>
              <a:ext cx="3680832" cy="1831985"/>
            </a:xfrm>
            <a:prstGeom prst="rect">
              <a:avLst/>
            </a:prstGeom>
          </p:spPr>
        </p:pic>
        <p:pic>
          <p:nvPicPr>
            <p:cNvPr id="45" name="object 17">
              <a:extLst>
                <a:ext uri="{FF2B5EF4-FFF2-40B4-BE49-F238E27FC236}">
                  <a16:creationId xmlns:a16="http://schemas.microsoft.com/office/drawing/2014/main" id="{D73529D2-74E7-C88B-B805-C5CE4D1778F9}"/>
                </a:ext>
              </a:extLst>
            </p:cNvPr>
            <p:cNvPicPr/>
            <p:nvPr/>
          </p:nvPicPr>
          <p:blipFill>
            <a:blip r:embed="rId21" cstate="print"/>
            <a:stretch>
              <a:fillRect/>
            </a:stretch>
          </p:blipFill>
          <p:spPr>
            <a:xfrm>
              <a:off x="4112546" y="1680855"/>
              <a:ext cx="1596848" cy="154880"/>
            </a:xfrm>
            <a:prstGeom prst="rect">
              <a:avLst/>
            </a:prstGeom>
          </p:spPr>
        </p:pic>
        <p:pic>
          <p:nvPicPr>
            <p:cNvPr id="46" name="object 18">
              <a:extLst>
                <a:ext uri="{FF2B5EF4-FFF2-40B4-BE49-F238E27FC236}">
                  <a16:creationId xmlns:a16="http://schemas.microsoft.com/office/drawing/2014/main" id="{C1DC3AD1-2C6B-6407-77CF-B14FF6FC6E5A}"/>
                </a:ext>
              </a:extLst>
            </p:cNvPr>
            <p:cNvPicPr/>
            <p:nvPr/>
          </p:nvPicPr>
          <p:blipFill>
            <a:blip r:embed="rId22" cstate="print"/>
            <a:stretch>
              <a:fillRect/>
            </a:stretch>
          </p:blipFill>
          <p:spPr>
            <a:xfrm>
              <a:off x="285549" y="2818277"/>
              <a:ext cx="1275233" cy="196552"/>
            </a:xfrm>
            <a:prstGeom prst="rect">
              <a:avLst/>
            </a:prstGeom>
          </p:spPr>
        </p:pic>
        <p:pic>
          <p:nvPicPr>
            <p:cNvPr id="47" name="object 19">
              <a:extLst>
                <a:ext uri="{FF2B5EF4-FFF2-40B4-BE49-F238E27FC236}">
                  <a16:creationId xmlns:a16="http://schemas.microsoft.com/office/drawing/2014/main" id="{09D39F5E-AF88-3196-DBCA-433B9B9026C2}"/>
                </a:ext>
              </a:extLst>
            </p:cNvPr>
            <p:cNvPicPr/>
            <p:nvPr/>
          </p:nvPicPr>
          <p:blipFill>
            <a:blip r:embed="rId23" cstate="print"/>
            <a:stretch>
              <a:fillRect/>
            </a:stretch>
          </p:blipFill>
          <p:spPr>
            <a:xfrm>
              <a:off x="270517" y="3096486"/>
              <a:ext cx="1456804" cy="196800"/>
            </a:xfrm>
            <a:prstGeom prst="rect">
              <a:avLst/>
            </a:prstGeom>
          </p:spPr>
        </p:pic>
        <p:pic>
          <p:nvPicPr>
            <p:cNvPr id="48" name="object 20">
              <a:extLst>
                <a:ext uri="{FF2B5EF4-FFF2-40B4-BE49-F238E27FC236}">
                  <a16:creationId xmlns:a16="http://schemas.microsoft.com/office/drawing/2014/main" id="{3B3ABCA8-6AEF-2FFB-6F8B-DD92DAD25B86}"/>
                </a:ext>
              </a:extLst>
            </p:cNvPr>
            <p:cNvPicPr/>
            <p:nvPr/>
          </p:nvPicPr>
          <p:blipFill>
            <a:blip r:embed="rId24" cstate="print"/>
            <a:stretch>
              <a:fillRect/>
            </a:stretch>
          </p:blipFill>
          <p:spPr>
            <a:xfrm>
              <a:off x="283564" y="3373555"/>
              <a:ext cx="699504" cy="157509"/>
            </a:xfrm>
            <a:prstGeom prst="rect">
              <a:avLst/>
            </a:prstGeom>
          </p:spPr>
        </p:pic>
        <p:pic>
          <p:nvPicPr>
            <p:cNvPr id="49" name="object 21">
              <a:extLst>
                <a:ext uri="{FF2B5EF4-FFF2-40B4-BE49-F238E27FC236}">
                  <a16:creationId xmlns:a16="http://schemas.microsoft.com/office/drawing/2014/main" id="{95791BDA-3191-087F-452A-E7C3357C271D}"/>
                </a:ext>
              </a:extLst>
            </p:cNvPr>
            <p:cNvPicPr/>
            <p:nvPr/>
          </p:nvPicPr>
          <p:blipFill>
            <a:blip r:embed="rId25" cstate="print"/>
            <a:stretch>
              <a:fillRect/>
            </a:stretch>
          </p:blipFill>
          <p:spPr>
            <a:xfrm>
              <a:off x="4112467" y="1163842"/>
              <a:ext cx="989101" cy="155128"/>
            </a:xfrm>
            <a:prstGeom prst="rect">
              <a:avLst/>
            </a:prstGeom>
          </p:spPr>
        </p:pic>
        <p:pic>
          <p:nvPicPr>
            <p:cNvPr id="50" name="object 22">
              <a:extLst>
                <a:ext uri="{FF2B5EF4-FFF2-40B4-BE49-F238E27FC236}">
                  <a16:creationId xmlns:a16="http://schemas.microsoft.com/office/drawing/2014/main" id="{1B02BA68-7687-4817-FE25-753060F90DD8}"/>
                </a:ext>
              </a:extLst>
            </p:cNvPr>
            <p:cNvPicPr/>
            <p:nvPr/>
          </p:nvPicPr>
          <p:blipFill>
            <a:blip r:embed="rId26" cstate="print"/>
            <a:stretch>
              <a:fillRect/>
            </a:stretch>
          </p:blipFill>
          <p:spPr>
            <a:xfrm>
              <a:off x="4110929" y="1410500"/>
              <a:ext cx="728804" cy="118020"/>
            </a:xfrm>
            <a:prstGeom prst="rect">
              <a:avLst/>
            </a:prstGeom>
          </p:spPr>
        </p:pic>
      </p:grpSp>
      <p:pic>
        <p:nvPicPr>
          <p:cNvPr id="51" name="object 23">
            <a:extLst>
              <a:ext uri="{FF2B5EF4-FFF2-40B4-BE49-F238E27FC236}">
                <a16:creationId xmlns:a16="http://schemas.microsoft.com/office/drawing/2014/main" id="{FA9824B1-B841-9B26-0BAD-4CA1B01F88BF}"/>
              </a:ext>
            </a:extLst>
          </p:cNvPr>
          <p:cNvPicPr/>
          <p:nvPr/>
        </p:nvPicPr>
        <p:blipFill>
          <a:blip r:embed="rId27" cstate="print"/>
          <a:stretch>
            <a:fillRect/>
          </a:stretch>
        </p:blipFill>
        <p:spPr>
          <a:xfrm>
            <a:off x="4855260" y="3161144"/>
            <a:ext cx="1344134" cy="155872"/>
          </a:xfrm>
          <a:prstGeom prst="rect">
            <a:avLst/>
          </a:prstGeom>
        </p:spPr>
      </p:pic>
      <p:grpSp>
        <p:nvGrpSpPr>
          <p:cNvPr id="52" name="object 16">
            <a:extLst>
              <a:ext uri="{FF2B5EF4-FFF2-40B4-BE49-F238E27FC236}">
                <a16:creationId xmlns:a16="http://schemas.microsoft.com/office/drawing/2014/main" id="{2B79B83E-DFAF-74F7-971D-20342A13714B}"/>
              </a:ext>
            </a:extLst>
          </p:cNvPr>
          <p:cNvGrpSpPr/>
          <p:nvPr/>
        </p:nvGrpSpPr>
        <p:grpSpPr>
          <a:xfrm>
            <a:off x="3448405" y="1281332"/>
            <a:ext cx="3338018" cy="598736"/>
            <a:chOff x="2895125" y="401774"/>
            <a:chExt cx="3338018" cy="598736"/>
          </a:xfrm>
        </p:grpSpPr>
        <p:sp>
          <p:nvSpPr>
            <p:cNvPr id="53" name="object 17">
              <a:extLst>
                <a:ext uri="{FF2B5EF4-FFF2-40B4-BE49-F238E27FC236}">
                  <a16:creationId xmlns:a16="http://schemas.microsoft.com/office/drawing/2014/main" id="{6A085B1D-CAB3-92D3-9F39-0CBDD93C15D1}"/>
                </a:ext>
              </a:extLst>
            </p:cNvPr>
            <p:cNvSpPr/>
            <p:nvPr/>
          </p:nvSpPr>
          <p:spPr>
            <a:xfrm>
              <a:off x="2936749" y="401774"/>
              <a:ext cx="2060575" cy="272415"/>
            </a:xfrm>
            <a:custGeom>
              <a:avLst/>
              <a:gdLst/>
              <a:ahLst/>
              <a:cxnLst/>
              <a:rect l="l" t="t" r="r" b="b"/>
              <a:pathLst>
                <a:path w="2060575" h="272415">
                  <a:moveTo>
                    <a:pt x="0" y="0"/>
                  </a:moveTo>
                  <a:lnTo>
                    <a:pt x="2060099" y="0"/>
                  </a:lnTo>
                  <a:lnTo>
                    <a:pt x="2060099" y="272399"/>
                  </a:lnTo>
                  <a:lnTo>
                    <a:pt x="0" y="272399"/>
                  </a:lnTo>
                  <a:lnTo>
                    <a:pt x="0" y="0"/>
                  </a:lnTo>
                  <a:close/>
                </a:path>
              </a:pathLst>
            </a:custGeom>
            <a:ln w="19049">
              <a:solidFill>
                <a:srgbClr val="29AE8C"/>
              </a:solidFill>
            </a:ln>
          </p:spPr>
          <p:txBody>
            <a:bodyPr wrap="square" lIns="0" tIns="0" rIns="0" bIns="0" rtlCol="0"/>
            <a:lstStyle>
              <a:defPPr>
                <a:defRPr kern="0"/>
              </a:defPPr>
            </a:lstStyle>
            <a:p>
              <a:endParaRPr/>
            </a:p>
          </p:txBody>
        </p:sp>
        <p:pic>
          <p:nvPicPr>
            <p:cNvPr id="54" name="object 18">
              <a:extLst>
                <a:ext uri="{FF2B5EF4-FFF2-40B4-BE49-F238E27FC236}">
                  <a16:creationId xmlns:a16="http://schemas.microsoft.com/office/drawing/2014/main" id="{7A389592-62A3-158A-9F69-08A3B64BC4FF}"/>
                </a:ext>
              </a:extLst>
            </p:cNvPr>
            <p:cNvPicPr/>
            <p:nvPr/>
          </p:nvPicPr>
          <p:blipFill>
            <a:blip r:embed="rId28" cstate="print"/>
            <a:stretch>
              <a:fillRect/>
            </a:stretch>
          </p:blipFill>
          <p:spPr>
            <a:xfrm>
              <a:off x="3037709" y="487730"/>
              <a:ext cx="1795759" cy="155128"/>
            </a:xfrm>
            <a:prstGeom prst="rect">
              <a:avLst/>
            </a:prstGeom>
          </p:spPr>
        </p:pic>
        <p:pic>
          <p:nvPicPr>
            <p:cNvPr id="55" name="object 19">
              <a:extLst>
                <a:ext uri="{FF2B5EF4-FFF2-40B4-BE49-F238E27FC236}">
                  <a16:creationId xmlns:a16="http://schemas.microsoft.com/office/drawing/2014/main" id="{2687639A-66DB-AE09-ED24-D3E34B482ACE}"/>
                </a:ext>
              </a:extLst>
            </p:cNvPr>
            <p:cNvPicPr/>
            <p:nvPr/>
          </p:nvPicPr>
          <p:blipFill>
            <a:blip r:embed="rId29" cstate="print"/>
            <a:stretch>
              <a:fillRect/>
            </a:stretch>
          </p:blipFill>
          <p:spPr>
            <a:xfrm>
              <a:off x="2895125" y="713159"/>
              <a:ext cx="210399" cy="201060"/>
            </a:xfrm>
            <a:prstGeom prst="rect">
              <a:avLst/>
            </a:prstGeom>
          </p:spPr>
        </p:pic>
        <p:pic>
          <p:nvPicPr>
            <p:cNvPr id="56" name="object 20">
              <a:extLst>
                <a:ext uri="{FF2B5EF4-FFF2-40B4-BE49-F238E27FC236}">
                  <a16:creationId xmlns:a16="http://schemas.microsoft.com/office/drawing/2014/main" id="{D4C847C1-3D2C-BF7D-4912-A868E67BB358}"/>
                </a:ext>
              </a:extLst>
            </p:cNvPr>
            <p:cNvPicPr/>
            <p:nvPr/>
          </p:nvPicPr>
          <p:blipFill>
            <a:blip r:embed="rId30" cstate="print"/>
            <a:stretch>
              <a:fillRect/>
            </a:stretch>
          </p:blipFill>
          <p:spPr>
            <a:xfrm>
              <a:off x="3536647" y="765511"/>
              <a:ext cx="191499" cy="234999"/>
            </a:xfrm>
            <a:prstGeom prst="rect">
              <a:avLst/>
            </a:prstGeom>
          </p:spPr>
        </p:pic>
        <p:pic>
          <p:nvPicPr>
            <p:cNvPr id="57" name="object 21">
              <a:extLst>
                <a:ext uri="{FF2B5EF4-FFF2-40B4-BE49-F238E27FC236}">
                  <a16:creationId xmlns:a16="http://schemas.microsoft.com/office/drawing/2014/main" id="{9443FBDD-A7DB-DDDF-2BC9-057A5FEBDB32}"/>
                </a:ext>
              </a:extLst>
            </p:cNvPr>
            <p:cNvPicPr/>
            <p:nvPr/>
          </p:nvPicPr>
          <p:blipFill>
            <a:blip r:embed="rId31" cstate="print"/>
            <a:stretch>
              <a:fillRect/>
            </a:stretch>
          </p:blipFill>
          <p:spPr>
            <a:xfrm>
              <a:off x="5205053" y="467480"/>
              <a:ext cx="1028090" cy="124469"/>
            </a:xfrm>
            <a:prstGeom prst="rect">
              <a:avLst/>
            </a:prstGeom>
          </p:spPr>
        </p:pic>
      </p:grpSp>
    </p:spTree>
    <p:extLst>
      <p:ext uri="{BB962C8B-B14F-4D97-AF65-F5344CB8AC3E}">
        <p14:creationId xmlns:p14="http://schemas.microsoft.com/office/powerpoint/2010/main" val="166733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t>Детекция</a:t>
            </a:r>
            <a:r>
              <a:rPr lang="en-GB" dirty="0"/>
              <a:t>: Loss</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 descr="$L(P,u,t^{u},v)=L_{cls}(P,u)+\lambda[u≥1]L_{loc}(t^{u},v)$">
            <a:extLst>
              <a:ext uri="{FF2B5EF4-FFF2-40B4-BE49-F238E27FC236}">
                <a16:creationId xmlns:a16="http://schemas.microsoft.com/office/drawing/2014/main" id="{6034F0EA-87DA-4AF1-3D48-8DBAF9C1CF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186" y="1732802"/>
            <a:ext cx="7578426" cy="385960"/>
          </a:xfrm>
          <a:prstGeom prst="rect">
            <a:avLst/>
          </a:prstGeom>
        </p:spPr>
      </p:pic>
      <p:pic>
        <p:nvPicPr>
          <p:cNvPr id="5" name="Рисунок 4" descr="Изображение выглядит как текст, диаграмма, линия, График&#10;&#10;Автоматически созданное описание">
            <a:extLst>
              <a:ext uri="{FF2B5EF4-FFF2-40B4-BE49-F238E27FC236}">
                <a16:creationId xmlns:a16="http://schemas.microsoft.com/office/drawing/2014/main" id="{8C28FC9A-1AAA-8228-19E1-595B922B06F0}"/>
              </a:ext>
            </a:extLst>
          </p:cNvPr>
          <p:cNvPicPr>
            <a:picLocks noChangeAspect="1"/>
          </p:cNvPicPr>
          <p:nvPr/>
        </p:nvPicPr>
        <p:blipFill>
          <a:blip r:embed="rId11"/>
          <a:stretch>
            <a:fillRect/>
          </a:stretch>
        </p:blipFill>
        <p:spPr>
          <a:xfrm>
            <a:off x="6811241" y="2606387"/>
            <a:ext cx="4914900" cy="3778827"/>
          </a:xfrm>
          <a:prstGeom prst="rect">
            <a:avLst/>
          </a:prstGeom>
        </p:spPr>
      </p:pic>
      <mc:AlternateContent xmlns:mc="http://schemas.openxmlformats.org/markup-compatibility/2006" xmlns:p14="http://schemas.microsoft.com/office/powerpoint/2010/main">
        <mc:Choice Requires="p14">
          <p:contentPart p14:bwMode="auto" r:id="rId12">
            <p14:nvContentPartPr>
              <p14:cNvPr id="14" name="Рукописный ввод 13">
                <a:extLst>
                  <a:ext uri="{FF2B5EF4-FFF2-40B4-BE49-F238E27FC236}">
                    <a16:creationId xmlns:a16="http://schemas.microsoft.com/office/drawing/2014/main" id="{6631686C-240C-EB40-DA9F-5BD486B28ABC}"/>
                  </a:ext>
                </a:extLst>
              </p14:cNvPr>
              <p14:cNvContentPartPr/>
              <p14:nvPr/>
            </p14:nvContentPartPr>
            <p14:xfrm>
              <a:off x="6157527" y="2137063"/>
              <a:ext cx="880723" cy="984455"/>
            </p14:xfrm>
          </p:contentPart>
        </mc:Choice>
        <mc:Fallback xmlns="">
          <p:pic>
            <p:nvPicPr>
              <p:cNvPr id="14" name="Рукописный ввод 13">
                <a:extLst>
                  <a:ext uri="{FF2B5EF4-FFF2-40B4-BE49-F238E27FC236}">
                    <a16:creationId xmlns:a16="http://schemas.microsoft.com/office/drawing/2014/main" id="{6631686C-240C-EB40-DA9F-5BD486B28ABC}"/>
                  </a:ext>
                </a:extLst>
              </p:cNvPr>
              <p:cNvPicPr/>
              <p:nvPr/>
            </p:nvPicPr>
            <p:blipFill>
              <a:blip r:embed="rId13"/>
              <a:stretch>
                <a:fillRect/>
              </a:stretch>
            </p:blipFill>
            <p:spPr>
              <a:xfrm>
                <a:off x="6139531" y="2119072"/>
                <a:ext cx="916355" cy="102007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Рукописный ввод 14">
                <a:extLst>
                  <a:ext uri="{FF2B5EF4-FFF2-40B4-BE49-F238E27FC236}">
                    <a16:creationId xmlns:a16="http://schemas.microsoft.com/office/drawing/2014/main" id="{D8DE3AE2-EF37-BF54-4B38-8D262A408BA2}"/>
                  </a:ext>
                </a:extLst>
              </p14:cNvPr>
              <p14:cNvContentPartPr/>
              <p14:nvPr/>
            </p14:nvContentPartPr>
            <p14:xfrm>
              <a:off x="6920345" y="2940627"/>
              <a:ext cx="213898" cy="357294"/>
            </p14:xfrm>
          </p:contentPart>
        </mc:Choice>
        <mc:Fallback xmlns="">
          <p:pic>
            <p:nvPicPr>
              <p:cNvPr id="15" name="Рукописный ввод 14">
                <a:extLst>
                  <a:ext uri="{FF2B5EF4-FFF2-40B4-BE49-F238E27FC236}">
                    <a16:creationId xmlns:a16="http://schemas.microsoft.com/office/drawing/2014/main" id="{D8DE3AE2-EF37-BF54-4B38-8D262A408BA2}"/>
                  </a:ext>
                </a:extLst>
              </p:cNvPr>
              <p:cNvPicPr/>
              <p:nvPr/>
            </p:nvPicPr>
            <p:blipFill>
              <a:blip r:embed="rId15"/>
              <a:stretch>
                <a:fillRect/>
              </a:stretch>
            </p:blipFill>
            <p:spPr>
              <a:xfrm>
                <a:off x="6902370" y="2922636"/>
                <a:ext cx="249488" cy="392915"/>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756F065E-C381-F0E7-8713-7917C234CA40}"/>
              </a:ext>
            </a:extLst>
          </p:cNvPr>
          <p:cNvPicPr>
            <a:picLocks noChangeAspect="1"/>
          </p:cNvPicPr>
          <p:nvPr/>
        </p:nvPicPr>
        <p:blipFill>
          <a:blip r:embed="rId16"/>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2A6E51D6-FF36-AEB3-E089-43E1C2830E6C}"/>
              </a:ext>
            </a:extLst>
          </p:cNvPr>
          <p:cNvPicPr>
            <a:picLocks noChangeAspect="1"/>
          </p:cNvPicPr>
          <p:nvPr/>
        </p:nvPicPr>
        <p:blipFill>
          <a:blip r:embed="rId17"/>
          <a:stretch>
            <a:fillRect/>
          </a:stretch>
        </p:blipFill>
        <p:spPr>
          <a:xfrm>
            <a:off x="11013462" y="6216336"/>
            <a:ext cx="1141333" cy="641664"/>
          </a:xfrm>
          <a:prstGeom prst="rect">
            <a:avLst/>
          </a:prstGeom>
        </p:spPr>
      </p:pic>
      <p:sp>
        <p:nvSpPr>
          <p:cNvPr id="11" name="TextBox 10">
            <a:extLst>
              <a:ext uri="{FF2B5EF4-FFF2-40B4-BE49-F238E27FC236}">
                <a16:creationId xmlns:a16="http://schemas.microsoft.com/office/drawing/2014/main" id="{71CA7E9C-F8E0-F45C-327C-4471F96FD289}"/>
              </a:ext>
            </a:extLst>
          </p:cNvPr>
          <p:cNvSpPr txBox="1"/>
          <p:nvPr/>
        </p:nvSpPr>
        <p:spPr>
          <a:xfrm>
            <a:off x="685800" y="2753139"/>
            <a:ext cx="3016690" cy="3139321"/>
          </a:xfrm>
          <a:prstGeom prst="rect">
            <a:avLst/>
          </a:prstGeom>
          <a:noFill/>
        </p:spPr>
        <p:txBody>
          <a:bodyPr wrap="square" rtlCol="0">
            <a:spAutoFit/>
          </a:bodyPr>
          <a:lstStyle/>
          <a:p>
            <a:r>
              <a:rPr lang="en-US" dirty="0"/>
              <a:t>P - </a:t>
            </a:r>
            <a:r>
              <a:rPr lang="ru-RU" dirty="0"/>
              <a:t>предсказанное распределение вероятностей по классам</a:t>
            </a:r>
            <a:endParaRPr lang="en-US" dirty="0"/>
          </a:p>
          <a:p>
            <a:endParaRPr lang="en-US" dirty="0"/>
          </a:p>
          <a:p>
            <a:r>
              <a:rPr lang="en-US" dirty="0"/>
              <a:t>u – ground truth</a:t>
            </a:r>
          </a:p>
          <a:p>
            <a:endParaRPr lang="en-US" dirty="0"/>
          </a:p>
          <a:p>
            <a:r>
              <a:rPr lang="en-US" dirty="0"/>
              <a:t>t - </a:t>
            </a:r>
            <a:r>
              <a:rPr lang="ru-RU" dirty="0"/>
              <a:t>предсказанные смещения (</a:t>
            </a:r>
            <a:r>
              <a:rPr lang="ru-RU" dirty="0" err="1"/>
              <a:t>offsets</a:t>
            </a:r>
            <a:r>
              <a:rPr lang="ru-RU" dirty="0"/>
              <a:t>) </a:t>
            </a:r>
            <a:r>
              <a:rPr lang="ru-RU" dirty="0" err="1"/>
              <a:t>bounding</a:t>
            </a:r>
            <a:r>
              <a:rPr lang="ru-RU" dirty="0"/>
              <a:t> </a:t>
            </a:r>
            <a:r>
              <a:rPr lang="ru-RU" dirty="0" err="1"/>
              <a:t>box</a:t>
            </a:r>
            <a:r>
              <a:rPr lang="ru-RU" dirty="0"/>
              <a:t> для класса u</a:t>
            </a:r>
            <a:endParaRPr lang="en-US" dirty="0"/>
          </a:p>
          <a:p>
            <a:endParaRPr lang="en-US" dirty="0"/>
          </a:p>
          <a:p>
            <a:r>
              <a:rPr lang="en-US" dirty="0"/>
              <a:t> </a:t>
            </a:r>
            <a:endParaRPr lang="ru-RU" dirty="0"/>
          </a:p>
        </p:txBody>
      </p:sp>
    </p:spTree>
    <p:extLst>
      <p:ext uri="{BB962C8B-B14F-4D97-AF65-F5344CB8AC3E}">
        <p14:creationId xmlns:p14="http://schemas.microsoft.com/office/powerpoint/2010/main" val="168530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t>Детекция</a:t>
            </a:r>
            <a:r>
              <a:rPr lang="en-GB" dirty="0"/>
              <a:t>: </a:t>
            </a:r>
            <a:r>
              <a:rPr lang="en-GB" dirty="0" err="1"/>
              <a:t>RoI</a:t>
            </a:r>
            <a:r>
              <a:rPr lang="en-GB" dirty="0"/>
              <a:t> pooling</a:t>
            </a:r>
            <a:endParaRPr lang="ru"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 descr="Region of interest pooling (animation)">
            <a:extLst>
              <a:ext uri="{FF2B5EF4-FFF2-40B4-BE49-F238E27FC236}">
                <a16:creationId xmlns:a16="http://schemas.microsoft.com/office/drawing/2014/main" id="{DA547A04-06B0-C3CD-7F0A-6F86C5C7C1DE}"/>
              </a:ext>
            </a:extLst>
          </p:cNvPr>
          <p:cNvPicPr>
            <a:picLocks noChangeAspect="1"/>
          </p:cNvPicPr>
          <p:nvPr/>
        </p:nvPicPr>
        <p:blipFill>
          <a:blip r:embed="rId9"/>
          <a:stretch>
            <a:fillRect/>
          </a:stretch>
        </p:blipFill>
        <p:spPr>
          <a:xfrm>
            <a:off x="5767850" y="409285"/>
            <a:ext cx="6386945" cy="4883726"/>
          </a:xfrm>
          <a:prstGeom prst="rect">
            <a:avLst/>
          </a:prstGeom>
        </p:spPr>
      </p:pic>
      <p:pic>
        <p:nvPicPr>
          <p:cNvPr id="4" name="Рисунок 3" descr="Изображение выглядит как снимок экрана&#10;&#10;Автоматически созданное описание">
            <a:extLst>
              <a:ext uri="{FF2B5EF4-FFF2-40B4-BE49-F238E27FC236}">
                <a16:creationId xmlns:a16="http://schemas.microsoft.com/office/drawing/2014/main" id="{8E8B04F5-FE36-3F44-21A7-D339DA108E39}"/>
              </a:ext>
            </a:extLst>
          </p:cNvPr>
          <p:cNvPicPr>
            <a:picLocks noChangeAspect="1"/>
          </p:cNvPicPr>
          <p:nvPr/>
        </p:nvPicPr>
        <p:blipFill>
          <a:blip r:embed="rId10"/>
          <a:stretch>
            <a:fillRect/>
          </a:stretch>
        </p:blipFill>
        <p:spPr>
          <a:xfrm>
            <a:off x="554183" y="4330122"/>
            <a:ext cx="8188033" cy="2118593"/>
          </a:xfrm>
          <a:prstGeom prst="rect">
            <a:avLst/>
          </a:prstGeom>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2DC2D734-6142-7FF0-3B49-126C99B27429}"/>
              </a:ext>
            </a:extLst>
          </p:cNvPr>
          <p:cNvPicPr>
            <a:picLocks noChangeAspect="1"/>
          </p:cNvPicPr>
          <p:nvPr/>
        </p:nvPicPr>
        <p:blipFill>
          <a:blip r:embed="rId11"/>
          <a:stretch>
            <a:fillRect/>
          </a:stretch>
        </p:blipFill>
        <p:spPr>
          <a:xfrm>
            <a:off x="-4524043" y="260106"/>
            <a:ext cx="5083481" cy="629081"/>
          </a:xfrm>
          <a:prstGeom prst="rect">
            <a:avLst/>
          </a:prstGeom>
        </p:spPr>
      </p:pic>
      <p:pic>
        <p:nvPicPr>
          <p:cNvPr id="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4CAB20BB-2BF4-9241-2128-275B6435A8BD}"/>
              </a:ext>
            </a:extLst>
          </p:cNvPr>
          <p:cNvPicPr>
            <a:picLocks noChangeAspect="1"/>
          </p:cNvPicPr>
          <p:nvPr/>
        </p:nvPicPr>
        <p:blipFill>
          <a:blip r:embed="rId12"/>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2241332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Faster R-CNN</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ROI-pooling-1">
            <a:extLst>
              <a:ext uri="{FF2B5EF4-FFF2-40B4-BE49-F238E27FC236}">
                <a16:creationId xmlns:a16="http://schemas.microsoft.com/office/drawing/2014/main" id="{290F6F0E-7169-70B4-5DEF-FE013AA068A3}"/>
              </a:ext>
            </a:extLst>
          </p:cNvPr>
          <p:cNvPicPr>
            <a:picLocks noChangeAspect="1"/>
          </p:cNvPicPr>
          <p:nvPr/>
        </p:nvPicPr>
        <p:blipFill>
          <a:blip r:embed="rId8"/>
          <a:stretch>
            <a:fillRect/>
          </a:stretch>
        </p:blipFill>
        <p:spPr>
          <a:xfrm>
            <a:off x="6674861" y="1048184"/>
            <a:ext cx="5381625" cy="5343525"/>
          </a:xfrm>
          <a:prstGeom prst="rect">
            <a:avLst/>
          </a:prstGeom>
        </p:spPr>
      </p:pic>
      <p:pic>
        <p:nvPicPr>
          <p:cNvPr id="4" name="Рисунок 3" descr="Изображение выглядит как текст, диаграмма, линия, снимок экрана&#10;&#10;Автоматически созданное описание">
            <a:extLst>
              <a:ext uri="{FF2B5EF4-FFF2-40B4-BE49-F238E27FC236}">
                <a16:creationId xmlns:a16="http://schemas.microsoft.com/office/drawing/2014/main" id="{C33A8BA0-F3F9-B556-D92C-57E15A64C73F}"/>
              </a:ext>
            </a:extLst>
          </p:cNvPr>
          <p:cNvPicPr>
            <a:picLocks noChangeAspect="1"/>
          </p:cNvPicPr>
          <p:nvPr/>
        </p:nvPicPr>
        <p:blipFill>
          <a:blip r:embed="rId9"/>
          <a:stretch>
            <a:fillRect/>
          </a:stretch>
        </p:blipFill>
        <p:spPr>
          <a:xfrm>
            <a:off x="330777" y="1717531"/>
            <a:ext cx="6515100" cy="3838575"/>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CD723A7C-AD69-516A-6D45-F72A8A66F08F}"/>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4C59A5DB-E969-C910-C478-303FA4734ABD}"/>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512618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8" name="Рисунок 7" descr="Изображение выглядит как текст, Велосипедное колесо, велосипед&#10;&#10;Автоматически созданное описание">
            <a:extLst>
              <a:ext uri="{FF2B5EF4-FFF2-40B4-BE49-F238E27FC236}">
                <a16:creationId xmlns:a16="http://schemas.microsoft.com/office/drawing/2014/main" id="{08EF0B51-0A94-F25E-DD40-006FFFA393A2}"/>
              </a:ext>
            </a:extLst>
          </p:cNvPr>
          <p:cNvPicPr>
            <a:picLocks noChangeAspect="1"/>
          </p:cNvPicPr>
          <p:nvPr/>
        </p:nvPicPr>
        <p:blipFill>
          <a:blip r:embed="rId8"/>
          <a:stretch>
            <a:fillRect/>
          </a:stretch>
        </p:blipFill>
        <p:spPr>
          <a:xfrm>
            <a:off x="3332450" y="1202748"/>
            <a:ext cx="8353425" cy="5200650"/>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6E4B7FF1-3CB8-4348-8FFF-AD8A7EC33A28}"/>
              </a:ext>
            </a:extLst>
          </p:cNvPr>
          <p:cNvPicPr>
            <a:picLocks noChangeAspect="1"/>
          </p:cNvPicPr>
          <p:nvPr/>
        </p:nvPicPr>
        <p:blipFill>
          <a:blip r:embed="rId9"/>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0E00D19B-2465-C749-54D6-A6DFC4816A14}"/>
              </a:ext>
            </a:extLst>
          </p:cNvPr>
          <p:cNvPicPr>
            <a:picLocks noChangeAspect="1"/>
          </p:cNvPicPr>
          <p:nvPr/>
        </p:nvPicPr>
        <p:blipFill>
          <a:blip r:embed="rId10"/>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94456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E1EB45CE-A5B1-4AEE-5306-EC93334C7966}"/>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B3EA7797-EF86-A5D2-C6C4-2E12B13D12A6}"/>
              </a:ext>
            </a:extLst>
          </p:cNvPr>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mc:Choice xmlns:p14="http://schemas.microsoft.com/office/powerpoint/2010/main" Requires="p14">
          <p:contentPart p14:bwMode="auto" r:id="rId3">
            <p14:nvContentPartPr>
              <p14:cNvPr id="6" name="Рукописный ввод 5">
                <a:extLst>
                  <a:ext uri="{FF2B5EF4-FFF2-40B4-BE49-F238E27FC236}">
                    <a16:creationId xmlns:a16="http://schemas.microsoft.com/office/drawing/2014/main" id="{7FA062CD-9DA1-37FF-6673-FF8AD357D617}"/>
                  </a:ext>
                </a:extLst>
              </p14:cNvPr>
              <p14:cNvContentPartPr/>
              <p14:nvPr/>
            </p14:nvContentPartPr>
            <p14:xfrm>
              <a:off x="10205897" y="3417683"/>
              <a:ext cx="9430" cy="9430"/>
            </p14:xfrm>
          </p:contentPart>
        </mc:Choice>
        <mc:Fallback>
          <p:pic>
            <p:nvPicPr>
              <p:cNvPr id="6" name="Рукописный ввод 5">
                <a:extLst>
                  <a:ext uri="{FF2B5EF4-FFF2-40B4-BE49-F238E27FC236}">
                    <a16:creationId xmlns:a16="http://schemas.microsoft.com/office/drawing/2014/main" id="{7FA062CD-9DA1-37FF-6673-FF8AD357D617}"/>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Рукописный ввод 6">
                <a:extLst>
                  <a:ext uri="{FF2B5EF4-FFF2-40B4-BE49-F238E27FC236}">
                    <a16:creationId xmlns:a16="http://schemas.microsoft.com/office/drawing/2014/main" id="{54D0228B-55C5-6D2F-A052-5B622ED49DCE}"/>
                  </a:ext>
                </a:extLst>
              </p14:cNvPr>
              <p14:cNvContentPartPr/>
              <p14:nvPr/>
            </p14:nvContentPartPr>
            <p14:xfrm>
              <a:off x="11322490" y="3402594"/>
              <a:ext cx="9430" cy="9430"/>
            </p14:xfrm>
          </p:contentPart>
        </mc:Choice>
        <mc:Fallback>
          <p:pic>
            <p:nvPicPr>
              <p:cNvPr id="7" name="Рукописный ввод 6">
                <a:extLst>
                  <a:ext uri="{FF2B5EF4-FFF2-40B4-BE49-F238E27FC236}">
                    <a16:creationId xmlns:a16="http://schemas.microsoft.com/office/drawing/2014/main" id="{54D0228B-55C5-6D2F-A052-5B622ED49DCE}"/>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Рукописный ввод 8">
                <a:extLst>
                  <a:ext uri="{FF2B5EF4-FFF2-40B4-BE49-F238E27FC236}">
                    <a16:creationId xmlns:a16="http://schemas.microsoft.com/office/drawing/2014/main" id="{FB6CCA85-75D9-9873-E82C-33BC0843FE64}"/>
                  </a:ext>
                </a:extLst>
              </p14:cNvPr>
              <p14:cNvContentPartPr/>
              <p14:nvPr/>
            </p14:nvContentPartPr>
            <p14:xfrm>
              <a:off x="10055005" y="4979406"/>
              <a:ext cx="9430" cy="9430"/>
            </p14:xfrm>
          </p:contentPart>
        </mc:Choice>
        <mc:Fallback>
          <p:pic>
            <p:nvPicPr>
              <p:cNvPr id="9" name="Рукописный ввод 8">
                <a:extLst>
                  <a:ext uri="{FF2B5EF4-FFF2-40B4-BE49-F238E27FC236}">
                    <a16:creationId xmlns:a16="http://schemas.microsoft.com/office/drawing/2014/main" id="{FB6CCA85-75D9-9873-E82C-33BC0843FE64}"/>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Рукописный ввод 9">
                <a:extLst>
                  <a:ext uri="{FF2B5EF4-FFF2-40B4-BE49-F238E27FC236}">
                    <a16:creationId xmlns:a16="http://schemas.microsoft.com/office/drawing/2014/main" id="{A1FB784A-D889-3250-6E2D-CD1B3404C6AB}"/>
                  </a:ext>
                </a:extLst>
              </p14:cNvPr>
              <p14:cNvContentPartPr/>
              <p14:nvPr/>
            </p14:nvContentPartPr>
            <p14:xfrm>
              <a:off x="3702490" y="1735247"/>
              <a:ext cx="9430" cy="9430"/>
            </p14:xfrm>
          </p:contentPart>
        </mc:Choice>
        <mc:Fallback>
          <p:pic>
            <p:nvPicPr>
              <p:cNvPr id="10" name="Рукописный ввод 9">
                <a:extLst>
                  <a:ext uri="{FF2B5EF4-FFF2-40B4-BE49-F238E27FC236}">
                    <a16:creationId xmlns:a16="http://schemas.microsoft.com/office/drawing/2014/main" id="{A1FB784A-D889-3250-6E2D-CD1B3404C6AB}"/>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1C1288CB-563A-9831-0E98-59FC164841B0}"/>
              </a:ext>
            </a:extLst>
          </p:cNvPr>
          <p:cNvPicPr>
            <a:picLocks noChangeAspect="1"/>
          </p:cNvPicPr>
          <p:nvPr/>
        </p:nvPicPr>
        <p:blipFill>
          <a:blip r:embed="rId8"/>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BC9F02E4-F173-4CA8-1A15-9DE6BB6C6C17}"/>
              </a:ext>
            </a:extLst>
          </p:cNvPr>
          <p:cNvPicPr>
            <a:picLocks noChangeAspect="1"/>
          </p:cNvPicPr>
          <p:nvPr/>
        </p:nvPicPr>
        <p:blipFill>
          <a:blip r:embed="rId9"/>
          <a:stretch>
            <a:fillRect/>
          </a:stretch>
        </p:blipFill>
        <p:spPr>
          <a:xfrm>
            <a:off x="11013462" y="6216336"/>
            <a:ext cx="1141333" cy="641664"/>
          </a:xfrm>
          <a:prstGeom prst="rect">
            <a:avLst/>
          </a:prstGeom>
        </p:spPr>
      </p:pic>
      <p:pic>
        <p:nvPicPr>
          <p:cNvPr id="11" name="Рисунок 10">
            <a:extLst>
              <a:ext uri="{FF2B5EF4-FFF2-40B4-BE49-F238E27FC236}">
                <a16:creationId xmlns:a16="http://schemas.microsoft.com/office/drawing/2014/main" id="{40A8EAA9-EE73-15DF-6C24-21F56E65796F}"/>
              </a:ext>
            </a:extLst>
          </p:cNvPr>
          <p:cNvPicPr>
            <a:picLocks noChangeAspect="1"/>
          </p:cNvPicPr>
          <p:nvPr/>
        </p:nvPicPr>
        <p:blipFill>
          <a:blip r:embed="rId10"/>
          <a:stretch>
            <a:fillRect/>
          </a:stretch>
        </p:blipFill>
        <p:spPr>
          <a:xfrm>
            <a:off x="1172764" y="1284299"/>
            <a:ext cx="9840698" cy="4696480"/>
          </a:xfrm>
          <a:prstGeom prst="rect">
            <a:avLst/>
          </a:prstGeom>
        </p:spPr>
      </p:pic>
    </p:spTree>
    <p:extLst>
      <p:ext uri="{BB962C8B-B14F-4D97-AF65-F5344CB8AC3E}">
        <p14:creationId xmlns:p14="http://schemas.microsoft.com/office/powerpoint/2010/main" val="285142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11" name="Рисунок 10" descr="Изображение выглядит как прямоугольный, линия, диаграмма, куб&#10;&#10;Автоматически созданное описание">
            <a:extLst>
              <a:ext uri="{FF2B5EF4-FFF2-40B4-BE49-F238E27FC236}">
                <a16:creationId xmlns:a16="http://schemas.microsoft.com/office/drawing/2014/main" id="{C0B16EA1-4FD4-38DF-B06C-F013AA75B290}"/>
              </a:ext>
            </a:extLst>
          </p:cNvPr>
          <p:cNvPicPr>
            <a:picLocks noChangeAspect="1"/>
          </p:cNvPicPr>
          <p:nvPr/>
        </p:nvPicPr>
        <p:blipFill>
          <a:blip r:embed="rId8"/>
          <a:stretch>
            <a:fillRect/>
          </a:stretch>
        </p:blipFill>
        <p:spPr>
          <a:xfrm>
            <a:off x="2414588" y="1499321"/>
            <a:ext cx="7362825" cy="4829175"/>
          </a:xfrm>
          <a:prstGeom prst="rect">
            <a:avLst/>
          </a:prstGeom>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D6CF958F-6F00-075F-B307-DF11BF931B29}"/>
              </a:ext>
            </a:extLst>
          </p:cNvPr>
          <p:cNvPicPr>
            <a:picLocks noChangeAspect="1"/>
          </p:cNvPicPr>
          <p:nvPr/>
        </p:nvPicPr>
        <p:blipFill>
          <a:blip r:embed="rId9"/>
          <a:stretch>
            <a:fillRect/>
          </a:stretch>
        </p:blipFill>
        <p:spPr>
          <a:xfrm>
            <a:off x="-4524043" y="260106"/>
            <a:ext cx="5083481" cy="629081"/>
          </a:xfrm>
          <a:prstGeom prst="rect">
            <a:avLst/>
          </a:prstGeom>
        </p:spPr>
      </p:pic>
    </p:spTree>
    <p:extLst>
      <p:ext uri="{BB962C8B-B14F-4D97-AF65-F5344CB8AC3E}">
        <p14:creationId xmlns:p14="http://schemas.microsoft.com/office/powerpoint/2010/main" val="393798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a:t>
            </a:r>
            <a:r>
              <a:rPr lang="en-GB" dirty="0" err="1">
                <a:ea typeface="+mj-lt"/>
                <a:cs typeface="+mj-lt"/>
              </a:rPr>
              <a:t>YOLOv</a:t>
            </a:r>
            <a:r>
              <a:rPr lang="en-GB" dirty="0">
                <a:ea typeface="+mj-lt"/>
                <a:cs typeface="+mj-lt"/>
              </a:rPr>
              <a:t> ???</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Picture background">
            <a:extLst>
              <a:ext uri="{FF2B5EF4-FFF2-40B4-BE49-F238E27FC236}">
                <a16:creationId xmlns:a16="http://schemas.microsoft.com/office/drawing/2014/main" id="{92F1F899-ECD4-DDA4-6679-3290DD268F64}"/>
              </a:ext>
            </a:extLst>
          </p:cNvPr>
          <p:cNvPicPr>
            <a:picLocks noChangeAspect="1"/>
          </p:cNvPicPr>
          <p:nvPr/>
        </p:nvPicPr>
        <p:blipFill>
          <a:blip r:embed="rId8"/>
          <a:stretch>
            <a:fillRect/>
          </a:stretch>
        </p:blipFill>
        <p:spPr>
          <a:xfrm>
            <a:off x="858983" y="1195330"/>
            <a:ext cx="6386942" cy="2541559"/>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D0CAB299-E90D-51AA-73E2-9C0241B04C82}"/>
              </a:ext>
            </a:extLst>
          </p:cNvPr>
          <p:cNvPicPr>
            <a:picLocks noChangeAspect="1"/>
          </p:cNvPicPr>
          <p:nvPr/>
        </p:nvPicPr>
        <p:blipFill>
          <a:blip r:embed="rId9"/>
          <a:stretch>
            <a:fillRect/>
          </a:stretch>
        </p:blipFill>
        <p:spPr>
          <a:xfrm>
            <a:off x="-4524043" y="260106"/>
            <a:ext cx="5083481" cy="629081"/>
          </a:xfrm>
          <a:prstGeom prst="rect">
            <a:avLst/>
          </a:prstGeom>
        </p:spPr>
      </p:pic>
    </p:spTree>
    <p:extLst>
      <p:ext uri="{BB962C8B-B14F-4D97-AF65-F5344CB8AC3E}">
        <p14:creationId xmlns:p14="http://schemas.microsoft.com/office/powerpoint/2010/main" val="88372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Picture background">
            <a:extLst>
              <a:ext uri="{FF2B5EF4-FFF2-40B4-BE49-F238E27FC236}">
                <a16:creationId xmlns:a16="http://schemas.microsoft.com/office/drawing/2014/main" id="{92F1F899-ECD4-DDA4-6679-3290DD268F64}"/>
              </a:ext>
            </a:extLst>
          </p:cNvPr>
          <p:cNvPicPr>
            <a:picLocks noChangeAspect="1"/>
          </p:cNvPicPr>
          <p:nvPr/>
        </p:nvPicPr>
        <p:blipFill>
          <a:blip r:embed="rId8"/>
          <a:stretch>
            <a:fillRect/>
          </a:stretch>
        </p:blipFill>
        <p:spPr>
          <a:xfrm>
            <a:off x="858983" y="1195330"/>
            <a:ext cx="6386942" cy="2541559"/>
          </a:xfrm>
          <a:prstGeom prst="rect">
            <a:avLst/>
          </a:prstGeom>
        </p:spPr>
      </p:pic>
      <p:pic>
        <p:nvPicPr>
          <p:cNvPr id="3" name="Рисунок 2" descr="Picture background">
            <a:extLst>
              <a:ext uri="{FF2B5EF4-FFF2-40B4-BE49-F238E27FC236}">
                <a16:creationId xmlns:a16="http://schemas.microsoft.com/office/drawing/2014/main" id="{51F7C2D1-3E37-6EE5-91F0-3C4D57D26995}"/>
              </a:ext>
            </a:extLst>
          </p:cNvPr>
          <p:cNvPicPr>
            <a:picLocks noChangeAspect="1"/>
          </p:cNvPicPr>
          <p:nvPr/>
        </p:nvPicPr>
        <p:blipFill>
          <a:blip r:embed="rId9"/>
          <a:stretch>
            <a:fillRect/>
          </a:stretch>
        </p:blipFill>
        <p:spPr>
          <a:xfrm>
            <a:off x="4724400" y="2764493"/>
            <a:ext cx="7495308" cy="3642722"/>
          </a:xfrm>
          <a:prstGeom prst="rect">
            <a:avLst/>
          </a:prstGeom>
        </p:spPr>
      </p:pic>
      <p:pic>
        <p:nvPicPr>
          <p:cNvPr id="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F77754DE-F242-88CD-50A8-749A0E200FC6}"/>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C9D1CFD8-CCF2-8419-DFE9-5DEC096D163E}"/>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048075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Picture background">
            <a:extLst>
              <a:ext uri="{FF2B5EF4-FFF2-40B4-BE49-F238E27FC236}">
                <a16:creationId xmlns:a16="http://schemas.microsoft.com/office/drawing/2014/main" id="{92F1F899-ECD4-DDA4-6679-3290DD268F64}"/>
              </a:ext>
            </a:extLst>
          </p:cNvPr>
          <p:cNvPicPr>
            <a:picLocks noChangeAspect="1"/>
          </p:cNvPicPr>
          <p:nvPr/>
        </p:nvPicPr>
        <p:blipFill>
          <a:blip r:embed="rId8"/>
          <a:stretch>
            <a:fillRect/>
          </a:stretch>
        </p:blipFill>
        <p:spPr>
          <a:xfrm>
            <a:off x="858983" y="1195330"/>
            <a:ext cx="6386942" cy="2541559"/>
          </a:xfrm>
          <a:prstGeom prst="rect">
            <a:avLst/>
          </a:prstGeom>
        </p:spPr>
      </p:pic>
      <p:pic>
        <p:nvPicPr>
          <p:cNvPr id="3" name="Рисунок 2" descr="Picture background">
            <a:extLst>
              <a:ext uri="{FF2B5EF4-FFF2-40B4-BE49-F238E27FC236}">
                <a16:creationId xmlns:a16="http://schemas.microsoft.com/office/drawing/2014/main" id="{51F7C2D1-3E37-6EE5-91F0-3C4D57D26995}"/>
              </a:ext>
            </a:extLst>
          </p:cNvPr>
          <p:cNvPicPr>
            <a:picLocks noChangeAspect="1"/>
          </p:cNvPicPr>
          <p:nvPr/>
        </p:nvPicPr>
        <p:blipFill>
          <a:blip r:embed="rId9"/>
          <a:stretch>
            <a:fillRect/>
          </a:stretch>
        </p:blipFill>
        <p:spPr>
          <a:xfrm>
            <a:off x="4724400" y="2764493"/>
            <a:ext cx="7495308" cy="3642722"/>
          </a:xfrm>
          <a:prstGeom prst="rect">
            <a:avLst/>
          </a:prstGeom>
        </p:spPr>
      </p:pic>
      <p:pic>
        <p:nvPicPr>
          <p:cNvPr id="5" name="Рисунок 4" descr="Picture background">
            <a:extLst>
              <a:ext uri="{FF2B5EF4-FFF2-40B4-BE49-F238E27FC236}">
                <a16:creationId xmlns:a16="http://schemas.microsoft.com/office/drawing/2014/main" id="{3EC05021-29E4-24C4-8834-36B7E54DB0E9}"/>
              </a:ext>
            </a:extLst>
          </p:cNvPr>
          <p:cNvPicPr>
            <a:picLocks noChangeAspect="1"/>
          </p:cNvPicPr>
          <p:nvPr/>
        </p:nvPicPr>
        <p:blipFill>
          <a:blip r:embed="rId10"/>
          <a:stretch>
            <a:fillRect/>
          </a:stretch>
        </p:blipFill>
        <p:spPr>
          <a:xfrm>
            <a:off x="1302328" y="3249916"/>
            <a:ext cx="6317670" cy="2671875"/>
          </a:xfrm>
          <a:prstGeom prst="rect">
            <a:avLst/>
          </a:prstGeom>
        </p:spPr>
      </p:pic>
      <p:pic>
        <p:nvPicPr>
          <p:cNvPr id="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2063C3D5-D63C-6FE6-9A1A-D37750091CA8}"/>
              </a:ext>
            </a:extLst>
          </p:cNvPr>
          <p:cNvPicPr>
            <a:picLocks noChangeAspect="1"/>
          </p:cNvPicPr>
          <p:nvPr/>
        </p:nvPicPr>
        <p:blipFill>
          <a:blip r:embed="rId11"/>
          <a:stretch>
            <a:fillRect/>
          </a:stretch>
        </p:blipFill>
        <p:spPr>
          <a:xfrm>
            <a:off x="-4524043" y="260106"/>
            <a:ext cx="5083481" cy="629081"/>
          </a:xfrm>
          <a:prstGeom prst="rect">
            <a:avLst/>
          </a:prstGeom>
        </p:spPr>
      </p:pic>
      <p:pic>
        <p:nvPicPr>
          <p:cNvPr id="8"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DF728C54-0EE0-A711-8008-1B3F6FB40DFA}"/>
              </a:ext>
            </a:extLst>
          </p:cNvPr>
          <p:cNvPicPr>
            <a:picLocks noChangeAspect="1"/>
          </p:cNvPicPr>
          <p:nvPr/>
        </p:nvPicPr>
        <p:blipFill>
          <a:blip r:embed="rId12"/>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34122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B48C17EB-25F5-F26B-7664-D5E1E699B6A0}"/>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E5DC3E22-6A2D-7C9C-0C5F-BC822F4970A5}"/>
              </a:ext>
            </a:extLst>
          </p:cNvPr>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a:t>
            </a:r>
            <a:endParaRPr dirty="0"/>
          </a:p>
        </p:txBody>
      </p:sp>
      <mc:AlternateContent xmlns:mc="http://schemas.openxmlformats.org/markup-compatibility/2006">
        <mc:Choice xmlns:p14="http://schemas.microsoft.com/office/powerpoint/2010/main" Requires="p14">
          <p:contentPart p14:bwMode="auto" r:id="rId3">
            <p14:nvContentPartPr>
              <p14:cNvPr id="6" name="Рукописный ввод 5">
                <a:extLst>
                  <a:ext uri="{FF2B5EF4-FFF2-40B4-BE49-F238E27FC236}">
                    <a16:creationId xmlns:a16="http://schemas.microsoft.com/office/drawing/2014/main" id="{3593081D-ED96-432D-7606-AABDC035D6D7}"/>
                  </a:ext>
                </a:extLst>
              </p14:cNvPr>
              <p14:cNvContentPartPr/>
              <p14:nvPr/>
            </p14:nvContentPartPr>
            <p14:xfrm>
              <a:off x="10205897" y="3417683"/>
              <a:ext cx="9430" cy="9430"/>
            </p14:xfrm>
          </p:contentPart>
        </mc:Choice>
        <mc:Fallback>
          <p:pic>
            <p:nvPicPr>
              <p:cNvPr id="6" name="Рукописный ввод 5">
                <a:extLst>
                  <a:ext uri="{FF2B5EF4-FFF2-40B4-BE49-F238E27FC236}">
                    <a16:creationId xmlns:a16="http://schemas.microsoft.com/office/drawing/2014/main" id="{3593081D-ED96-432D-7606-AABDC035D6D7}"/>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Рукописный ввод 6">
                <a:extLst>
                  <a:ext uri="{FF2B5EF4-FFF2-40B4-BE49-F238E27FC236}">
                    <a16:creationId xmlns:a16="http://schemas.microsoft.com/office/drawing/2014/main" id="{5542F9B9-1658-D9FB-82FC-F3B54ACB9A34}"/>
                  </a:ext>
                </a:extLst>
              </p14:cNvPr>
              <p14:cNvContentPartPr/>
              <p14:nvPr/>
            </p14:nvContentPartPr>
            <p14:xfrm>
              <a:off x="11322490" y="3402594"/>
              <a:ext cx="9430" cy="9430"/>
            </p14:xfrm>
          </p:contentPart>
        </mc:Choice>
        <mc:Fallback>
          <p:pic>
            <p:nvPicPr>
              <p:cNvPr id="7" name="Рукописный ввод 6">
                <a:extLst>
                  <a:ext uri="{FF2B5EF4-FFF2-40B4-BE49-F238E27FC236}">
                    <a16:creationId xmlns:a16="http://schemas.microsoft.com/office/drawing/2014/main" id="{5542F9B9-1658-D9FB-82FC-F3B54ACB9A34}"/>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Рукописный ввод 7">
                <a:extLst>
                  <a:ext uri="{FF2B5EF4-FFF2-40B4-BE49-F238E27FC236}">
                    <a16:creationId xmlns:a16="http://schemas.microsoft.com/office/drawing/2014/main" id="{70E73DEA-44E5-4036-2F7D-9D1E1991BD75}"/>
                  </a:ext>
                </a:extLst>
              </p14:cNvPr>
              <p14:cNvContentPartPr/>
              <p14:nvPr/>
            </p14:nvContentPartPr>
            <p14:xfrm>
              <a:off x="8417837" y="3832633"/>
              <a:ext cx="9430" cy="9430"/>
            </p14:xfrm>
          </p:contentPart>
        </mc:Choice>
        <mc:Fallback>
          <p:pic>
            <p:nvPicPr>
              <p:cNvPr id="8" name="Рукописный ввод 7">
                <a:extLst>
                  <a:ext uri="{FF2B5EF4-FFF2-40B4-BE49-F238E27FC236}">
                    <a16:creationId xmlns:a16="http://schemas.microsoft.com/office/drawing/2014/main" id="{70E73DEA-44E5-4036-2F7D-9D1E1991BD75}"/>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Рукописный ввод 8">
                <a:extLst>
                  <a:ext uri="{FF2B5EF4-FFF2-40B4-BE49-F238E27FC236}">
                    <a16:creationId xmlns:a16="http://schemas.microsoft.com/office/drawing/2014/main" id="{79483507-3728-CD61-8059-3CE050C4297D}"/>
                  </a:ext>
                </a:extLst>
              </p14:cNvPr>
              <p14:cNvContentPartPr/>
              <p14:nvPr/>
            </p14:nvContentPartPr>
            <p14:xfrm>
              <a:off x="10055005" y="4979406"/>
              <a:ext cx="9430" cy="9430"/>
            </p14:xfrm>
          </p:contentPart>
        </mc:Choice>
        <mc:Fallback>
          <p:pic>
            <p:nvPicPr>
              <p:cNvPr id="9" name="Рукописный ввод 8">
                <a:extLst>
                  <a:ext uri="{FF2B5EF4-FFF2-40B4-BE49-F238E27FC236}">
                    <a16:creationId xmlns:a16="http://schemas.microsoft.com/office/drawing/2014/main" id="{79483507-3728-CD61-8059-3CE050C4297D}"/>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Рукописный ввод 9">
                <a:extLst>
                  <a:ext uri="{FF2B5EF4-FFF2-40B4-BE49-F238E27FC236}">
                    <a16:creationId xmlns:a16="http://schemas.microsoft.com/office/drawing/2014/main" id="{2141440B-04D1-008C-3B3A-7EC31D7C6B21}"/>
                  </a:ext>
                </a:extLst>
              </p14:cNvPr>
              <p14:cNvContentPartPr/>
              <p14:nvPr/>
            </p14:nvContentPartPr>
            <p14:xfrm>
              <a:off x="3702490" y="1735247"/>
              <a:ext cx="9430" cy="9430"/>
            </p14:xfrm>
          </p:contentPart>
        </mc:Choice>
        <mc:Fallback>
          <p:pic>
            <p:nvPicPr>
              <p:cNvPr id="10" name="Рукописный ввод 9">
                <a:extLst>
                  <a:ext uri="{FF2B5EF4-FFF2-40B4-BE49-F238E27FC236}">
                    <a16:creationId xmlns:a16="http://schemas.microsoft.com/office/drawing/2014/main" id="{2141440B-04D1-008C-3B3A-7EC31D7C6B21}"/>
                  </a:ext>
                </a:extLst>
              </p:cNvPr>
              <p:cNvPicPr/>
              <p:nvPr/>
            </p:nvPicPr>
            <p:blipFill>
              <a:blip r:embed="rId4"/>
              <a:stretch>
                <a:fillRect/>
              </a:stretch>
            </p:blipFill>
            <p:spPr>
              <a:xfrm>
                <a:off x="3230990" y="1263747"/>
                <a:ext cx="943000" cy="943000"/>
              </a:xfrm>
              <a:prstGeom prst="rect">
                <a:avLst/>
              </a:prstGeom>
            </p:spPr>
          </p:pic>
        </mc:Fallback>
      </mc:AlternateContent>
      <p:pic>
        <p:nvPicPr>
          <p:cNvPr id="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DF2BE40D-DD2A-24F0-8D6A-C231FD4AB26B}"/>
              </a:ext>
            </a:extLst>
          </p:cNvPr>
          <p:cNvPicPr>
            <a:picLocks noChangeAspect="1"/>
          </p:cNvPicPr>
          <p:nvPr/>
        </p:nvPicPr>
        <p:blipFill>
          <a:blip r:embed="rId9"/>
          <a:stretch>
            <a:fillRect/>
          </a:stretch>
        </p:blipFill>
        <p:spPr>
          <a:xfrm>
            <a:off x="-4524043" y="260106"/>
            <a:ext cx="5083481" cy="629081"/>
          </a:xfrm>
          <a:prstGeom prst="rect">
            <a:avLst/>
          </a:prstGeom>
        </p:spPr>
      </p:pic>
      <p:pic>
        <p:nvPicPr>
          <p:cNvPr id="5"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663BA0D6-25CE-D018-E65F-892000486A11}"/>
              </a:ext>
            </a:extLst>
          </p:cNvPr>
          <p:cNvPicPr>
            <a:picLocks noChangeAspect="1"/>
          </p:cNvPicPr>
          <p:nvPr/>
        </p:nvPicPr>
        <p:blipFill>
          <a:blip r:embed="rId10"/>
          <a:stretch>
            <a:fillRect/>
          </a:stretch>
        </p:blipFill>
        <p:spPr>
          <a:xfrm>
            <a:off x="11013462" y="6216336"/>
            <a:ext cx="1141333" cy="641664"/>
          </a:xfrm>
          <a:prstGeom prst="rect">
            <a:avLst/>
          </a:prstGeom>
        </p:spPr>
      </p:pic>
      <p:pic>
        <p:nvPicPr>
          <p:cNvPr id="3" name="object 3">
            <a:extLst>
              <a:ext uri="{FF2B5EF4-FFF2-40B4-BE49-F238E27FC236}">
                <a16:creationId xmlns:a16="http://schemas.microsoft.com/office/drawing/2014/main" id="{C54405F7-46ED-0730-0105-8CD982F81D55}"/>
              </a:ext>
            </a:extLst>
          </p:cNvPr>
          <p:cNvPicPr/>
          <p:nvPr/>
        </p:nvPicPr>
        <p:blipFill>
          <a:blip r:embed="rId11" cstate="print"/>
          <a:stretch>
            <a:fillRect/>
          </a:stretch>
        </p:blipFill>
        <p:spPr>
          <a:xfrm>
            <a:off x="1321867" y="2954622"/>
            <a:ext cx="2935144" cy="1969492"/>
          </a:xfrm>
          <a:prstGeom prst="rect">
            <a:avLst/>
          </a:prstGeom>
        </p:spPr>
      </p:pic>
      <p:grpSp>
        <p:nvGrpSpPr>
          <p:cNvPr id="11" name="object 4">
            <a:extLst>
              <a:ext uri="{FF2B5EF4-FFF2-40B4-BE49-F238E27FC236}">
                <a16:creationId xmlns:a16="http://schemas.microsoft.com/office/drawing/2014/main" id="{F8C0396A-4E54-B551-1E37-CA57A6787C4C}"/>
              </a:ext>
            </a:extLst>
          </p:cNvPr>
          <p:cNvGrpSpPr/>
          <p:nvPr/>
        </p:nvGrpSpPr>
        <p:grpSpPr>
          <a:xfrm>
            <a:off x="6708983" y="1950916"/>
            <a:ext cx="3239347" cy="2915920"/>
            <a:chOff x="5031737" y="1463187"/>
            <a:chExt cx="2429510" cy="2186940"/>
          </a:xfrm>
        </p:grpSpPr>
        <p:pic>
          <p:nvPicPr>
            <p:cNvPr id="12" name="object 5">
              <a:extLst>
                <a:ext uri="{FF2B5EF4-FFF2-40B4-BE49-F238E27FC236}">
                  <a16:creationId xmlns:a16="http://schemas.microsoft.com/office/drawing/2014/main" id="{3BD5C064-9AA6-14E8-AA5E-570A0B169AE9}"/>
                </a:ext>
              </a:extLst>
            </p:cNvPr>
            <p:cNvPicPr/>
            <p:nvPr/>
          </p:nvPicPr>
          <p:blipFill>
            <a:blip r:embed="rId12" cstate="print"/>
            <a:stretch>
              <a:fillRect/>
            </a:stretch>
          </p:blipFill>
          <p:spPr>
            <a:xfrm>
              <a:off x="5224678" y="2183758"/>
              <a:ext cx="2169722" cy="1466129"/>
            </a:xfrm>
            <a:prstGeom prst="rect">
              <a:avLst/>
            </a:prstGeom>
          </p:spPr>
        </p:pic>
        <p:sp>
          <p:nvSpPr>
            <p:cNvPr id="13" name="object 6">
              <a:extLst>
                <a:ext uri="{FF2B5EF4-FFF2-40B4-BE49-F238E27FC236}">
                  <a16:creationId xmlns:a16="http://schemas.microsoft.com/office/drawing/2014/main" id="{9B1B9315-CD8D-5021-760D-34B11307F448}"/>
                </a:ext>
              </a:extLst>
            </p:cNvPr>
            <p:cNvSpPr/>
            <p:nvPr/>
          </p:nvSpPr>
          <p:spPr>
            <a:xfrm>
              <a:off x="5036499" y="1467950"/>
              <a:ext cx="2419985" cy="671830"/>
            </a:xfrm>
            <a:custGeom>
              <a:avLst/>
              <a:gdLst/>
              <a:ahLst/>
              <a:cxnLst/>
              <a:rect l="l" t="t" r="r" b="b"/>
              <a:pathLst>
                <a:path w="2419984" h="671830">
                  <a:moveTo>
                    <a:pt x="1150199" y="671699"/>
                  </a:moveTo>
                  <a:lnTo>
                    <a:pt x="0" y="0"/>
                  </a:lnTo>
                </a:path>
                <a:path w="2419984" h="671830">
                  <a:moveTo>
                    <a:pt x="1280399" y="671648"/>
                  </a:moveTo>
                  <a:lnTo>
                    <a:pt x="2419799" y="4448"/>
                  </a:lnTo>
                </a:path>
              </a:pathLst>
            </a:custGeom>
            <a:ln w="9524">
              <a:solidFill>
                <a:srgbClr val="595959"/>
              </a:solidFill>
            </a:ln>
          </p:spPr>
          <p:txBody>
            <a:bodyPr wrap="square" lIns="0" tIns="0" rIns="0" bIns="0" rtlCol="0"/>
            <a:lstStyle/>
            <a:p>
              <a:endParaRPr sz="2400"/>
            </a:p>
          </p:txBody>
        </p:sp>
      </p:grpSp>
      <p:grpSp>
        <p:nvGrpSpPr>
          <p:cNvPr id="14" name="object 7">
            <a:extLst>
              <a:ext uri="{FF2B5EF4-FFF2-40B4-BE49-F238E27FC236}">
                <a16:creationId xmlns:a16="http://schemas.microsoft.com/office/drawing/2014/main" id="{37A72708-B8FD-5F5C-7484-9BCC0C1809F4}"/>
              </a:ext>
            </a:extLst>
          </p:cNvPr>
          <p:cNvGrpSpPr/>
          <p:nvPr/>
        </p:nvGrpSpPr>
        <p:grpSpPr>
          <a:xfrm>
            <a:off x="4712383" y="3882677"/>
            <a:ext cx="1832187" cy="55033"/>
            <a:chOff x="3534287" y="2912007"/>
            <a:chExt cx="1374140" cy="41275"/>
          </a:xfrm>
        </p:grpSpPr>
        <p:sp>
          <p:nvSpPr>
            <p:cNvPr id="15" name="object 8">
              <a:extLst>
                <a:ext uri="{FF2B5EF4-FFF2-40B4-BE49-F238E27FC236}">
                  <a16:creationId xmlns:a16="http://schemas.microsoft.com/office/drawing/2014/main" id="{0FF07393-068F-3628-A5A0-1EA4BA0203F5}"/>
                </a:ext>
              </a:extLst>
            </p:cNvPr>
            <p:cNvSpPr/>
            <p:nvPr/>
          </p:nvSpPr>
          <p:spPr>
            <a:xfrm>
              <a:off x="3539049" y="2922150"/>
              <a:ext cx="1321435" cy="10795"/>
            </a:xfrm>
            <a:custGeom>
              <a:avLst/>
              <a:gdLst/>
              <a:ahLst/>
              <a:cxnLst/>
              <a:rect l="l" t="t" r="r" b="b"/>
              <a:pathLst>
                <a:path w="1321435" h="10794">
                  <a:moveTo>
                    <a:pt x="0" y="0"/>
                  </a:moveTo>
                  <a:lnTo>
                    <a:pt x="1321051" y="10352"/>
                  </a:lnTo>
                </a:path>
              </a:pathLst>
            </a:custGeom>
            <a:ln w="9524">
              <a:solidFill>
                <a:srgbClr val="595959"/>
              </a:solidFill>
            </a:ln>
          </p:spPr>
          <p:txBody>
            <a:bodyPr wrap="square" lIns="0" tIns="0" rIns="0" bIns="0" rtlCol="0"/>
            <a:lstStyle/>
            <a:p>
              <a:endParaRPr sz="2400"/>
            </a:p>
          </p:txBody>
        </p:sp>
        <p:sp>
          <p:nvSpPr>
            <p:cNvPr id="16" name="object 9">
              <a:extLst>
                <a:ext uri="{FF2B5EF4-FFF2-40B4-BE49-F238E27FC236}">
                  <a16:creationId xmlns:a16="http://schemas.microsoft.com/office/drawing/2014/main" id="{B8FDA798-7D9A-9C0C-DD8E-12BC913A861F}"/>
                </a:ext>
              </a:extLst>
            </p:cNvPr>
            <p:cNvSpPr/>
            <p:nvPr/>
          </p:nvSpPr>
          <p:spPr>
            <a:xfrm>
              <a:off x="4859978" y="2916770"/>
              <a:ext cx="43815" cy="31750"/>
            </a:xfrm>
            <a:custGeom>
              <a:avLst/>
              <a:gdLst/>
              <a:ahLst/>
              <a:cxnLst/>
              <a:rect l="l" t="t" r="r" b="b"/>
              <a:pathLst>
                <a:path w="43814" h="31750">
                  <a:moveTo>
                    <a:pt x="0" y="31464"/>
                  </a:moveTo>
                  <a:lnTo>
                    <a:pt x="246" y="0"/>
                  </a:lnTo>
                  <a:lnTo>
                    <a:pt x="43347" y="16070"/>
                  </a:lnTo>
                  <a:lnTo>
                    <a:pt x="0" y="31464"/>
                  </a:lnTo>
                  <a:close/>
                </a:path>
              </a:pathLst>
            </a:custGeom>
            <a:solidFill>
              <a:srgbClr val="595959"/>
            </a:solidFill>
          </p:spPr>
          <p:txBody>
            <a:bodyPr wrap="square" lIns="0" tIns="0" rIns="0" bIns="0" rtlCol="0"/>
            <a:lstStyle/>
            <a:p>
              <a:endParaRPr sz="2400"/>
            </a:p>
          </p:txBody>
        </p:sp>
        <p:sp>
          <p:nvSpPr>
            <p:cNvPr id="17" name="object 10">
              <a:extLst>
                <a:ext uri="{FF2B5EF4-FFF2-40B4-BE49-F238E27FC236}">
                  <a16:creationId xmlns:a16="http://schemas.microsoft.com/office/drawing/2014/main" id="{AE8A4B8B-9A4E-0BF3-82DD-F81D3FD80A0D}"/>
                </a:ext>
              </a:extLst>
            </p:cNvPr>
            <p:cNvSpPr/>
            <p:nvPr/>
          </p:nvSpPr>
          <p:spPr>
            <a:xfrm>
              <a:off x="4859978" y="2916770"/>
              <a:ext cx="43815" cy="31750"/>
            </a:xfrm>
            <a:custGeom>
              <a:avLst/>
              <a:gdLst/>
              <a:ahLst/>
              <a:cxnLst/>
              <a:rect l="l" t="t" r="r" b="b"/>
              <a:pathLst>
                <a:path w="43814" h="31750">
                  <a:moveTo>
                    <a:pt x="0" y="31464"/>
                  </a:moveTo>
                  <a:lnTo>
                    <a:pt x="43347" y="16070"/>
                  </a:lnTo>
                  <a:lnTo>
                    <a:pt x="246" y="0"/>
                  </a:lnTo>
                  <a:lnTo>
                    <a:pt x="0" y="31464"/>
                  </a:lnTo>
                  <a:close/>
                </a:path>
              </a:pathLst>
            </a:custGeom>
            <a:ln w="9524">
              <a:solidFill>
                <a:srgbClr val="595959"/>
              </a:solidFill>
            </a:ln>
          </p:spPr>
          <p:txBody>
            <a:bodyPr wrap="square" lIns="0" tIns="0" rIns="0" bIns="0" rtlCol="0"/>
            <a:lstStyle/>
            <a:p>
              <a:endParaRPr sz="2400"/>
            </a:p>
          </p:txBody>
        </p:sp>
      </p:grpSp>
      <p:sp>
        <p:nvSpPr>
          <p:cNvPr id="18" name="object 11">
            <a:extLst>
              <a:ext uri="{FF2B5EF4-FFF2-40B4-BE49-F238E27FC236}">
                <a16:creationId xmlns:a16="http://schemas.microsoft.com/office/drawing/2014/main" id="{CAFFF820-6E6D-D7F2-5F4F-FE2BDA2BBAC8}"/>
              </a:ext>
            </a:extLst>
          </p:cNvPr>
          <p:cNvSpPr txBox="1"/>
          <p:nvPr/>
        </p:nvSpPr>
        <p:spPr>
          <a:xfrm>
            <a:off x="6382300" y="1456567"/>
            <a:ext cx="3914987" cy="304421"/>
          </a:xfrm>
          <a:prstGeom prst="rect">
            <a:avLst/>
          </a:prstGeom>
        </p:spPr>
        <p:txBody>
          <a:bodyPr vert="horz" wrap="square" lIns="0" tIns="16933" rIns="0" bIns="0" rtlCol="0">
            <a:spAutoFit/>
          </a:bodyPr>
          <a:lstStyle/>
          <a:p>
            <a:pPr marL="16933">
              <a:spcBef>
                <a:spcPts val="133"/>
              </a:spcBef>
            </a:pPr>
            <a:r>
              <a:rPr sz="1867" dirty="0">
                <a:latin typeface="Microsoft Sans Serif"/>
                <a:cs typeface="Microsoft Sans Serif"/>
              </a:rPr>
              <a:t>[0,</a:t>
            </a:r>
            <a:r>
              <a:rPr sz="1867" spc="-13" dirty="0">
                <a:latin typeface="Microsoft Sans Serif"/>
                <a:cs typeface="Microsoft Sans Serif"/>
              </a:rPr>
              <a:t> </a:t>
            </a:r>
            <a:r>
              <a:rPr sz="1867" dirty="0">
                <a:latin typeface="Microsoft Sans Serif"/>
                <a:cs typeface="Microsoft Sans Serif"/>
              </a:rPr>
              <a:t>00,</a:t>
            </a:r>
            <a:r>
              <a:rPr sz="1867" spc="-7" dirty="0">
                <a:latin typeface="Microsoft Sans Serif"/>
                <a:cs typeface="Microsoft Sans Serif"/>
              </a:rPr>
              <a:t> </a:t>
            </a:r>
            <a:r>
              <a:rPr sz="1867" dirty="0">
                <a:latin typeface="Microsoft Sans Serif"/>
                <a:cs typeface="Microsoft Sans Serif"/>
              </a:rPr>
              <a:t>0.01,</a:t>
            </a:r>
            <a:r>
              <a:rPr sz="1867" spc="-13" dirty="0">
                <a:latin typeface="Microsoft Sans Serif"/>
                <a:cs typeface="Microsoft Sans Serif"/>
              </a:rPr>
              <a:t> </a:t>
            </a:r>
            <a:r>
              <a:rPr sz="1867" dirty="0">
                <a:latin typeface="Microsoft Sans Serif"/>
                <a:cs typeface="Microsoft Sans Serif"/>
              </a:rPr>
              <a:t>0.003,</a:t>
            </a:r>
            <a:r>
              <a:rPr sz="1867" spc="-7" dirty="0">
                <a:latin typeface="Microsoft Sans Serif"/>
                <a:cs typeface="Microsoft Sans Serif"/>
              </a:rPr>
              <a:t> </a:t>
            </a:r>
            <a:r>
              <a:rPr sz="1867" dirty="0">
                <a:latin typeface="Microsoft Sans Serif"/>
                <a:cs typeface="Microsoft Sans Serif"/>
              </a:rPr>
              <a:t>0.67,</a:t>
            </a:r>
            <a:r>
              <a:rPr sz="1867" spc="-13" dirty="0">
                <a:latin typeface="Microsoft Sans Serif"/>
                <a:cs typeface="Microsoft Sans Serif"/>
              </a:rPr>
              <a:t> </a:t>
            </a:r>
            <a:r>
              <a:rPr sz="1867" dirty="0">
                <a:latin typeface="Microsoft Sans Serif"/>
                <a:cs typeface="Microsoft Sans Serif"/>
              </a:rPr>
              <a:t>0.31,</a:t>
            </a:r>
            <a:r>
              <a:rPr sz="1867" spc="-7" dirty="0">
                <a:latin typeface="Microsoft Sans Serif"/>
                <a:cs typeface="Microsoft Sans Serif"/>
              </a:rPr>
              <a:t> </a:t>
            </a:r>
            <a:r>
              <a:rPr sz="1867" spc="-13" dirty="0">
                <a:latin typeface="Microsoft Sans Serif"/>
                <a:cs typeface="Microsoft Sans Serif"/>
              </a:rPr>
              <a:t>0.097]</a:t>
            </a:r>
            <a:endParaRPr sz="1867">
              <a:latin typeface="Microsoft Sans Serif"/>
              <a:cs typeface="Microsoft Sans Serif"/>
            </a:endParaRPr>
          </a:p>
        </p:txBody>
      </p:sp>
      <p:sp>
        <p:nvSpPr>
          <p:cNvPr id="19" name="object 12">
            <a:extLst>
              <a:ext uri="{FF2B5EF4-FFF2-40B4-BE49-F238E27FC236}">
                <a16:creationId xmlns:a16="http://schemas.microsoft.com/office/drawing/2014/main" id="{B5C24557-F6E1-113F-4BA6-5E05A178C4F5}"/>
              </a:ext>
            </a:extLst>
          </p:cNvPr>
          <p:cNvSpPr txBox="1"/>
          <p:nvPr/>
        </p:nvSpPr>
        <p:spPr>
          <a:xfrm>
            <a:off x="4714849" y="4339149"/>
            <a:ext cx="1171787" cy="1371700"/>
          </a:xfrm>
          <a:prstGeom prst="rect">
            <a:avLst/>
          </a:prstGeom>
        </p:spPr>
        <p:txBody>
          <a:bodyPr vert="horz" wrap="square" lIns="0" tIns="16933" rIns="0" bIns="0" rtlCol="0">
            <a:spAutoFit/>
          </a:bodyPr>
          <a:lstStyle/>
          <a:p>
            <a:pPr marL="377604" indent="-360671">
              <a:spcBef>
                <a:spcPts val="133"/>
              </a:spcBef>
              <a:buAutoNum type="arabicPeriod"/>
              <a:tabLst>
                <a:tab pos="377604" algn="l"/>
              </a:tabLst>
            </a:pPr>
            <a:r>
              <a:rPr sz="1467" spc="-13" dirty="0">
                <a:latin typeface="Microsoft Sans Serif"/>
                <a:cs typeface="Microsoft Sans Serif"/>
              </a:rPr>
              <a:t>Unknown</a:t>
            </a:r>
            <a:endParaRPr sz="1467">
              <a:latin typeface="Microsoft Sans Serif"/>
              <a:cs typeface="Microsoft Sans Serif"/>
            </a:endParaRPr>
          </a:p>
          <a:p>
            <a:pPr marL="480895" indent="-459729">
              <a:spcBef>
                <a:spcPts val="40"/>
              </a:spcBef>
              <a:buAutoNum type="arabicPeriod"/>
              <a:tabLst>
                <a:tab pos="480895" algn="l"/>
              </a:tabLst>
            </a:pPr>
            <a:r>
              <a:rPr sz="1467" spc="-13" dirty="0">
                <a:latin typeface="Microsoft Sans Serif"/>
                <a:cs typeface="Microsoft Sans Serif"/>
              </a:rPr>
              <a:t>Person</a:t>
            </a:r>
            <a:endParaRPr sz="1467">
              <a:latin typeface="Microsoft Sans Serif"/>
              <a:cs typeface="Microsoft Sans Serif"/>
            </a:endParaRPr>
          </a:p>
          <a:p>
            <a:pPr marL="480895" indent="-459729">
              <a:spcBef>
                <a:spcPts val="40"/>
              </a:spcBef>
              <a:buAutoNum type="arabicPeriod"/>
              <a:tabLst>
                <a:tab pos="480895" algn="l"/>
              </a:tabLst>
            </a:pPr>
            <a:r>
              <a:rPr sz="1467" spc="-33" dirty="0">
                <a:latin typeface="Microsoft Sans Serif"/>
                <a:cs typeface="Microsoft Sans Serif"/>
              </a:rPr>
              <a:t>Bag</a:t>
            </a:r>
            <a:endParaRPr sz="1467">
              <a:latin typeface="Microsoft Sans Serif"/>
              <a:cs typeface="Microsoft Sans Serif"/>
            </a:endParaRPr>
          </a:p>
          <a:p>
            <a:pPr marL="480895" indent="-459729">
              <a:spcBef>
                <a:spcPts val="40"/>
              </a:spcBef>
              <a:buAutoNum type="arabicPeriod"/>
              <a:tabLst>
                <a:tab pos="480895" algn="l"/>
              </a:tabLst>
            </a:pPr>
            <a:r>
              <a:rPr sz="1467" spc="-13" dirty="0">
                <a:latin typeface="Microsoft Sans Serif"/>
                <a:cs typeface="Microsoft Sans Serif"/>
              </a:rPr>
              <a:t>Grass</a:t>
            </a:r>
            <a:endParaRPr sz="1467">
              <a:latin typeface="Microsoft Sans Serif"/>
              <a:cs typeface="Microsoft Sans Serif"/>
            </a:endParaRPr>
          </a:p>
          <a:p>
            <a:pPr marL="480895" indent="-459729">
              <a:spcBef>
                <a:spcPts val="40"/>
              </a:spcBef>
              <a:buAutoNum type="arabicPeriod"/>
              <a:tabLst>
                <a:tab pos="480895" algn="l"/>
              </a:tabLst>
            </a:pPr>
            <a:r>
              <a:rPr sz="1467" spc="-27" dirty="0">
                <a:latin typeface="Microsoft Sans Serif"/>
                <a:cs typeface="Microsoft Sans Serif"/>
              </a:rPr>
              <a:t>Road</a:t>
            </a:r>
            <a:endParaRPr sz="1467">
              <a:latin typeface="Microsoft Sans Serif"/>
              <a:cs typeface="Microsoft Sans Serif"/>
            </a:endParaRPr>
          </a:p>
          <a:p>
            <a:pPr marL="480895" indent="-459729">
              <a:spcBef>
                <a:spcPts val="40"/>
              </a:spcBef>
              <a:buAutoNum type="arabicPeriod"/>
              <a:tabLst>
                <a:tab pos="480895" algn="l"/>
              </a:tabLst>
            </a:pPr>
            <a:r>
              <a:rPr sz="1467" spc="-13" dirty="0">
                <a:latin typeface="Microsoft Sans Serif"/>
                <a:cs typeface="Microsoft Sans Serif"/>
              </a:rPr>
              <a:t>Building</a:t>
            </a:r>
            <a:endParaRPr sz="1467">
              <a:latin typeface="Microsoft Sans Serif"/>
              <a:cs typeface="Microsoft Sans Serif"/>
            </a:endParaRPr>
          </a:p>
        </p:txBody>
      </p:sp>
      <p:sp>
        <p:nvSpPr>
          <p:cNvPr id="20" name="object 13">
            <a:extLst>
              <a:ext uri="{FF2B5EF4-FFF2-40B4-BE49-F238E27FC236}">
                <a16:creationId xmlns:a16="http://schemas.microsoft.com/office/drawing/2014/main" id="{49240B5D-8CD2-AB64-D259-CBD9C907AB36}"/>
              </a:ext>
            </a:extLst>
          </p:cNvPr>
          <p:cNvSpPr txBox="1"/>
          <p:nvPr/>
        </p:nvSpPr>
        <p:spPr>
          <a:xfrm>
            <a:off x="7275666" y="5281918"/>
            <a:ext cx="2667847" cy="304421"/>
          </a:xfrm>
          <a:prstGeom prst="rect">
            <a:avLst/>
          </a:prstGeom>
        </p:spPr>
        <p:txBody>
          <a:bodyPr vert="horz" wrap="square" lIns="0" tIns="16933" rIns="0" bIns="0" rtlCol="0">
            <a:spAutoFit/>
          </a:bodyPr>
          <a:lstStyle/>
          <a:p>
            <a:pPr marL="16933">
              <a:spcBef>
                <a:spcPts val="133"/>
              </a:spcBef>
            </a:pPr>
            <a:r>
              <a:rPr sz="1867" dirty="0">
                <a:latin typeface="Microsoft Sans Serif"/>
                <a:cs typeface="Microsoft Sans Serif"/>
              </a:rPr>
              <a:t>Loss:</a:t>
            </a:r>
            <a:r>
              <a:rPr sz="1867" spc="7" dirty="0">
                <a:latin typeface="Microsoft Sans Serif"/>
                <a:cs typeface="Microsoft Sans Serif"/>
              </a:rPr>
              <a:t> </a:t>
            </a:r>
            <a:r>
              <a:rPr sz="1867" spc="-27" dirty="0">
                <a:latin typeface="Microsoft Sans Serif"/>
                <a:cs typeface="Microsoft Sans Serif"/>
              </a:rPr>
              <a:t>Pixel-</a:t>
            </a:r>
            <a:r>
              <a:rPr sz="1867" dirty="0">
                <a:latin typeface="Microsoft Sans Serif"/>
                <a:cs typeface="Microsoft Sans Serif"/>
              </a:rPr>
              <a:t>wise</a:t>
            </a:r>
            <a:r>
              <a:rPr sz="1867" spc="13" dirty="0">
                <a:latin typeface="Microsoft Sans Serif"/>
                <a:cs typeface="Microsoft Sans Serif"/>
              </a:rPr>
              <a:t> </a:t>
            </a:r>
            <a:r>
              <a:rPr sz="1867" spc="-13" dirty="0">
                <a:latin typeface="Microsoft Sans Serif"/>
                <a:cs typeface="Microsoft Sans Serif"/>
              </a:rPr>
              <a:t>Softmax</a:t>
            </a:r>
            <a:endParaRPr sz="1867">
              <a:latin typeface="Microsoft Sans Serif"/>
              <a:cs typeface="Microsoft Sans Serif"/>
            </a:endParaRPr>
          </a:p>
        </p:txBody>
      </p:sp>
    </p:spTree>
    <p:extLst>
      <p:ext uri="{BB962C8B-B14F-4D97-AF65-F5344CB8AC3E}">
        <p14:creationId xmlns:p14="http://schemas.microsoft.com/office/powerpoint/2010/main" val="1130870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 dirty="0">
                <a:ea typeface="+mj-lt"/>
                <a:cs typeface="+mj-lt"/>
              </a:rPr>
              <a:t>Детекция</a:t>
            </a:r>
            <a:r>
              <a:rPr lang="en-GB" dirty="0">
                <a:ea typeface="+mj-lt"/>
                <a:cs typeface="+mj-lt"/>
              </a:rPr>
              <a:t>:  YOLO...</a:t>
            </a:r>
          </a:p>
          <a:p>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Picture background">
            <a:extLst>
              <a:ext uri="{FF2B5EF4-FFF2-40B4-BE49-F238E27FC236}">
                <a16:creationId xmlns:a16="http://schemas.microsoft.com/office/drawing/2014/main" id="{92F1F899-ECD4-DDA4-6679-3290DD268F64}"/>
              </a:ext>
            </a:extLst>
          </p:cNvPr>
          <p:cNvPicPr>
            <a:picLocks noChangeAspect="1"/>
          </p:cNvPicPr>
          <p:nvPr/>
        </p:nvPicPr>
        <p:blipFill>
          <a:blip r:embed="rId8"/>
          <a:stretch>
            <a:fillRect/>
          </a:stretch>
        </p:blipFill>
        <p:spPr>
          <a:xfrm>
            <a:off x="858983" y="1195330"/>
            <a:ext cx="6386942" cy="2541559"/>
          </a:xfrm>
          <a:prstGeom prst="rect">
            <a:avLst/>
          </a:prstGeom>
        </p:spPr>
      </p:pic>
      <p:pic>
        <p:nvPicPr>
          <p:cNvPr id="3" name="Рисунок 2" descr="Picture background">
            <a:extLst>
              <a:ext uri="{FF2B5EF4-FFF2-40B4-BE49-F238E27FC236}">
                <a16:creationId xmlns:a16="http://schemas.microsoft.com/office/drawing/2014/main" id="{51F7C2D1-3E37-6EE5-91F0-3C4D57D26995}"/>
              </a:ext>
            </a:extLst>
          </p:cNvPr>
          <p:cNvPicPr>
            <a:picLocks noChangeAspect="1"/>
          </p:cNvPicPr>
          <p:nvPr/>
        </p:nvPicPr>
        <p:blipFill>
          <a:blip r:embed="rId9"/>
          <a:stretch>
            <a:fillRect/>
          </a:stretch>
        </p:blipFill>
        <p:spPr>
          <a:xfrm>
            <a:off x="4724400" y="2764493"/>
            <a:ext cx="7495308" cy="3642722"/>
          </a:xfrm>
          <a:prstGeom prst="rect">
            <a:avLst/>
          </a:prstGeom>
        </p:spPr>
      </p:pic>
      <p:pic>
        <p:nvPicPr>
          <p:cNvPr id="5" name="Рисунок 4" descr="Picture background">
            <a:extLst>
              <a:ext uri="{FF2B5EF4-FFF2-40B4-BE49-F238E27FC236}">
                <a16:creationId xmlns:a16="http://schemas.microsoft.com/office/drawing/2014/main" id="{3EC05021-29E4-24C4-8834-36B7E54DB0E9}"/>
              </a:ext>
            </a:extLst>
          </p:cNvPr>
          <p:cNvPicPr>
            <a:picLocks noChangeAspect="1"/>
          </p:cNvPicPr>
          <p:nvPr/>
        </p:nvPicPr>
        <p:blipFill>
          <a:blip r:embed="rId10"/>
          <a:stretch>
            <a:fillRect/>
          </a:stretch>
        </p:blipFill>
        <p:spPr>
          <a:xfrm>
            <a:off x="1302328" y="3249916"/>
            <a:ext cx="6317670" cy="2671875"/>
          </a:xfrm>
          <a:prstGeom prst="rect">
            <a:avLst/>
          </a:prstGeom>
        </p:spPr>
      </p:pic>
      <p:pic>
        <p:nvPicPr>
          <p:cNvPr id="4" name="Рисунок 3" descr="Picture background">
            <a:extLst>
              <a:ext uri="{FF2B5EF4-FFF2-40B4-BE49-F238E27FC236}">
                <a16:creationId xmlns:a16="http://schemas.microsoft.com/office/drawing/2014/main" id="{B57BB01C-87D0-6A98-D9D5-3829120DDDAD}"/>
              </a:ext>
            </a:extLst>
          </p:cNvPr>
          <p:cNvPicPr>
            <a:picLocks noChangeAspect="1"/>
          </p:cNvPicPr>
          <p:nvPr/>
        </p:nvPicPr>
        <p:blipFill>
          <a:blip r:embed="rId11"/>
          <a:stretch>
            <a:fillRect/>
          </a:stretch>
        </p:blipFill>
        <p:spPr>
          <a:xfrm>
            <a:off x="6373091" y="124996"/>
            <a:ext cx="5056908" cy="4682227"/>
          </a:xfrm>
          <a:prstGeom prst="rect">
            <a:avLst/>
          </a:prstGeom>
        </p:spPr>
      </p:pic>
      <p:pic>
        <p:nvPicPr>
          <p:cNvPr id="8"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EEE1B19D-4460-CBB1-9740-9836CCD61524}"/>
              </a:ext>
            </a:extLst>
          </p:cNvPr>
          <p:cNvPicPr>
            <a:picLocks noChangeAspect="1"/>
          </p:cNvPicPr>
          <p:nvPr/>
        </p:nvPicPr>
        <p:blipFill>
          <a:blip r:embed="rId12"/>
          <a:stretch>
            <a:fillRect/>
          </a:stretch>
        </p:blipFill>
        <p:spPr>
          <a:xfrm>
            <a:off x="-4524043" y="260106"/>
            <a:ext cx="5083481" cy="629081"/>
          </a:xfrm>
          <a:prstGeom prst="rect">
            <a:avLst/>
          </a:prstGeom>
        </p:spPr>
      </p:pic>
      <p:pic>
        <p:nvPicPr>
          <p:cNvPr id="11"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A96B5BB8-8A73-8FF1-5746-EABEC3AAB09A}"/>
              </a:ext>
            </a:extLst>
          </p:cNvPr>
          <p:cNvPicPr>
            <a:picLocks noChangeAspect="1"/>
          </p:cNvPicPr>
          <p:nvPr/>
        </p:nvPicPr>
        <p:blipFill>
          <a:blip r:embed="rId13"/>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333150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C644FC35-D54B-46A2-863F-E74AC9A5BD49}"/>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0A3E721E-C352-BFBB-D98A-22B9FCBB5E00}"/>
              </a:ext>
            </a:extLst>
          </p:cNvPr>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en-US" dirty="0"/>
              <a:t>Grounding DINO</a:t>
            </a:r>
            <a:endParaRPr lang="en-GB" dirty="0"/>
          </a:p>
        </p:txBody>
      </p:sp>
      <mc:AlternateContent xmlns:mc="http://schemas.openxmlformats.org/markup-compatibility/2006">
        <mc:Choice xmlns:p14="http://schemas.microsoft.com/office/powerpoint/2010/main" Requires="p14">
          <p:contentPart p14:bwMode="auto" r:id="rId3">
            <p14:nvContentPartPr>
              <p14:cNvPr id="6" name="Рукописный ввод 5">
                <a:extLst>
                  <a:ext uri="{FF2B5EF4-FFF2-40B4-BE49-F238E27FC236}">
                    <a16:creationId xmlns:a16="http://schemas.microsoft.com/office/drawing/2014/main" id="{5915B3CB-EF49-6AD7-4E15-C78A829C2CEF}"/>
                  </a:ext>
                </a:extLst>
              </p14:cNvPr>
              <p14:cNvContentPartPr/>
              <p14:nvPr/>
            </p14:nvContentPartPr>
            <p14:xfrm>
              <a:off x="10205897" y="3417683"/>
              <a:ext cx="9430" cy="9430"/>
            </p14:xfrm>
          </p:contentPart>
        </mc:Choice>
        <mc:Fallback>
          <p:pic>
            <p:nvPicPr>
              <p:cNvPr id="6" name="Рукописный ввод 5">
                <a:extLst>
                  <a:ext uri="{FF2B5EF4-FFF2-40B4-BE49-F238E27FC236}">
                    <a16:creationId xmlns:a16="http://schemas.microsoft.com/office/drawing/2014/main" id="{5915B3CB-EF49-6AD7-4E15-C78A829C2CEF}"/>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Рукописный ввод 6">
                <a:extLst>
                  <a:ext uri="{FF2B5EF4-FFF2-40B4-BE49-F238E27FC236}">
                    <a16:creationId xmlns:a16="http://schemas.microsoft.com/office/drawing/2014/main" id="{F1DF35AB-0FF3-D085-850B-254460E08015}"/>
                  </a:ext>
                </a:extLst>
              </p14:cNvPr>
              <p14:cNvContentPartPr/>
              <p14:nvPr/>
            </p14:nvContentPartPr>
            <p14:xfrm>
              <a:off x="11322490" y="3402594"/>
              <a:ext cx="9430" cy="9430"/>
            </p14:xfrm>
          </p:contentPart>
        </mc:Choice>
        <mc:Fallback>
          <p:pic>
            <p:nvPicPr>
              <p:cNvPr id="7" name="Рукописный ввод 6">
                <a:extLst>
                  <a:ext uri="{FF2B5EF4-FFF2-40B4-BE49-F238E27FC236}">
                    <a16:creationId xmlns:a16="http://schemas.microsoft.com/office/drawing/2014/main" id="{F1DF35AB-0FF3-D085-850B-254460E08015}"/>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Рукописный ввод 8">
                <a:extLst>
                  <a:ext uri="{FF2B5EF4-FFF2-40B4-BE49-F238E27FC236}">
                    <a16:creationId xmlns:a16="http://schemas.microsoft.com/office/drawing/2014/main" id="{DC8217ED-1863-DA51-D214-F44C8F9C05A6}"/>
                  </a:ext>
                </a:extLst>
              </p14:cNvPr>
              <p14:cNvContentPartPr/>
              <p14:nvPr/>
            </p14:nvContentPartPr>
            <p14:xfrm>
              <a:off x="10055005" y="4979406"/>
              <a:ext cx="9430" cy="9430"/>
            </p14:xfrm>
          </p:contentPart>
        </mc:Choice>
        <mc:Fallback>
          <p:pic>
            <p:nvPicPr>
              <p:cNvPr id="9" name="Рукописный ввод 8">
                <a:extLst>
                  <a:ext uri="{FF2B5EF4-FFF2-40B4-BE49-F238E27FC236}">
                    <a16:creationId xmlns:a16="http://schemas.microsoft.com/office/drawing/2014/main" id="{DC8217ED-1863-DA51-D214-F44C8F9C05A6}"/>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Рукописный ввод 9">
                <a:extLst>
                  <a:ext uri="{FF2B5EF4-FFF2-40B4-BE49-F238E27FC236}">
                    <a16:creationId xmlns:a16="http://schemas.microsoft.com/office/drawing/2014/main" id="{29A60514-A786-5F7A-13A3-F1323DC27A8B}"/>
                  </a:ext>
                </a:extLst>
              </p14:cNvPr>
              <p14:cNvContentPartPr/>
              <p14:nvPr/>
            </p14:nvContentPartPr>
            <p14:xfrm>
              <a:off x="3702490" y="1735247"/>
              <a:ext cx="9430" cy="9430"/>
            </p14:xfrm>
          </p:contentPart>
        </mc:Choice>
        <mc:Fallback>
          <p:pic>
            <p:nvPicPr>
              <p:cNvPr id="10" name="Рукописный ввод 9">
                <a:extLst>
                  <a:ext uri="{FF2B5EF4-FFF2-40B4-BE49-F238E27FC236}">
                    <a16:creationId xmlns:a16="http://schemas.microsoft.com/office/drawing/2014/main" id="{29A60514-A786-5F7A-13A3-F1323DC27A8B}"/>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B64DD9D7-87B5-A625-C6FF-6379618CFC7A}"/>
              </a:ext>
            </a:extLst>
          </p:cNvPr>
          <p:cNvPicPr>
            <a:picLocks noChangeAspect="1"/>
          </p:cNvPicPr>
          <p:nvPr/>
        </p:nvPicPr>
        <p:blipFill>
          <a:blip r:embed="rId8"/>
          <a:stretch>
            <a:fillRect/>
          </a:stretch>
        </p:blipFill>
        <p:spPr>
          <a:xfrm>
            <a:off x="-4524043" y="260106"/>
            <a:ext cx="5083481" cy="629081"/>
          </a:xfrm>
          <a:prstGeom prst="rect">
            <a:avLst/>
          </a:prstGeom>
        </p:spPr>
      </p:pic>
      <p:pic>
        <p:nvPicPr>
          <p:cNvPr id="4" name="Рисунок 3">
            <a:extLst>
              <a:ext uri="{FF2B5EF4-FFF2-40B4-BE49-F238E27FC236}">
                <a16:creationId xmlns:a16="http://schemas.microsoft.com/office/drawing/2014/main" id="{8A0D4F24-4C16-78FC-7E35-3BF36471342E}"/>
              </a:ext>
            </a:extLst>
          </p:cNvPr>
          <p:cNvPicPr>
            <a:picLocks noChangeAspect="1"/>
          </p:cNvPicPr>
          <p:nvPr/>
        </p:nvPicPr>
        <p:blipFill>
          <a:blip r:embed="rId9"/>
          <a:stretch>
            <a:fillRect/>
          </a:stretch>
        </p:blipFill>
        <p:spPr>
          <a:xfrm>
            <a:off x="1976673" y="889187"/>
            <a:ext cx="8856624" cy="5868149"/>
          </a:xfrm>
          <a:prstGeom prst="rect">
            <a:avLst/>
          </a:prstGeom>
        </p:spPr>
      </p:pic>
    </p:spTree>
    <p:extLst>
      <p:ext uri="{BB962C8B-B14F-4D97-AF65-F5344CB8AC3E}">
        <p14:creationId xmlns:p14="http://schemas.microsoft.com/office/powerpoint/2010/main" val="2031590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en-GB" dirty="0">
                <a:ea typeface="+mj-lt"/>
                <a:cs typeface="+mj-lt"/>
              </a:rPr>
              <a:t>Segment Anything Model 2</a:t>
            </a:r>
          </a:p>
          <a:p>
            <a:endParaRPr lang="en-GB" dirty="0"/>
          </a:p>
        </p:txBody>
      </p:sp>
      <mc:AlternateContent xmlns:mc="http://schemas.openxmlformats.org/markup-compatibility/2006" xmlns:p14="http://schemas.microsoft.com/office/powerpoint/2010/main">
        <mc:Choice Requires="p14">
          <p:contentPart p14:bwMode="auto" r:id="rId5">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6"/>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6"/>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6"/>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6"/>
              <a:stretch>
                <a:fillRect/>
              </a:stretch>
            </p:blipFill>
            <p:spPr>
              <a:xfrm>
                <a:off x="3230990" y="1263747"/>
                <a:ext cx="943000" cy="943000"/>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53A519EB-BFA2-FEED-786B-303CB37BA265}"/>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A63A22C4-9ADC-49CD-5711-7A9A39924AB1}"/>
              </a:ext>
            </a:extLst>
          </p:cNvPr>
          <p:cNvPicPr>
            <a:picLocks noChangeAspect="1"/>
          </p:cNvPicPr>
          <p:nvPr/>
        </p:nvPicPr>
        <p:blipFill>
          <a:blip r:embed="rId11"/>
          <a:stretch>
            <a:fillRect/>
          </a:stretch>
        </p:blipFill>
        <p:spPr>
          <a:xfrm>
            <a:off x="11013462" y="6216336"/>
            <a:ext cx="1141333" cy="641664"/>
          </a:xfrm>
          <a:prstGeom prst="rect">
            <a:avLst/>
          </a:prstGeom>
        </p:spPr>
      </p:pic>
      <p:pic>
        <p:nvPicPr>
          <p:cNvPr id="4" name="SAM2">
            <a:hlinkClick r:id="" action="ppaction://media"/>
            <a:extLst>
              <a:ext uri="{FF2B5EF4-FFF2-40B4-BE49-F238E27FC236}">
                <a16:creationId xmlns:a16="http://schemas.microsoft.com/office/drawing/2014/main" id="{9AC76CDB-C0CB-92A1-B1C1-3440035D7F71}"/>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119981" y="1598298"/>
            <a:ext cx="9952038" cy="4618038"/>
          </a:xfrm>
          <a:prstGeom prst="rect">
            <a:avLst/>
          </a:prstGeom>
        </p:spPr>
      </p:pic>
    </p:spTree>
    <p:extLst>
      <p:ext uri="{BB962C8B-B14F-4D97-AF65-F5344CB8AC3E}">
        <p14:creationId xmlns:p14="http://schemas.microsoft.com/office/powerpoint/2010/main" val="41749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AF52561D-341A-A8AF-F1E5-FDEFC5DF61AF}"/>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1B5F6A4B-64AF-ECB1-EEE9-9569BBC9226C}"/>
              </a:ext>
            </a:extLst>
          </p:cNvPr>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en-GB" dirty="0">
                <a:ea typeface="+mj-lt"/>
                <a:cs typeface="+mj-lt"/>
              </a:rPr>
              <a:t>Segment Anything Model 2</a:t>
            </a:r>
            <a:endParaRPr lang="en-GB" dirty="0"/>
          </a:p>
        </p:txBody>
      </p:sp>
      <mc:AlternateContent xmlns:mc="http://schemas.openxmlformats.org/markup-compatibility/2006">
        <mc:Choice xmlns:p14="http://schemas.microsoft.com/office/powerpoint/2010/main" Requires="p14">
          <p:contentPart p14:bwMode="auto" r:id="rId3">
            <p14:nvContentPartPr>
              <p14:cNvPr id="6" name="Рукописный ввод 5">
                <a:extLst>
                  <a:ext uri="{FF2B5EF4-FFF2-40B4-BE49-F238E27FC236}">
                    <a16:creationId xmlns:a16="http://schemas.microsoft.com/office/drawing/2014/main" id="{C7D1AD87-6914-E2DE-BA7C-D4254750EF55}"/>
                  </a:ext>
                </a:extLst>
              </p14:cNvPr>
              <p14:cNvContentPartPr/>
              <p14:nvPr/>
            </p14:nvContentPartPr>
            <p14:xfrm>
              <a:off x="10205897" y="3417683"/>
              <a:ext cx="9430" cy="9430"/>
            </p14:xfrm>
          </p:contentPart>
        </mc:Choice>
        <mc:Fallback>
          <p:pic>
            <p:nvPicPr>
              <p:cNvPr id="6" name="Рукописный ввод 5">
                <a:extLst>
                  <a:ext uri="{FF2B5EF4-FFF2-40B4-BE49-F238E27FC236}">
                    <a16:creationId xmlns:a16="http://schemas.microsoft.com/office/drawing/2014/main" id="{C7D1AD87-6914-E2DE-BA7C-D4254750EF55}"/>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Рукописный ввод 6">
                <a:extLst>
                  <a:ext uri="{FF2B5EF4-FFF2-40B4-BE49-F238E27FC236}">
                    <a16:creationId xmlns:a16="http://schemas.microsoft.com/office/drawing/2014/main" id="{67D2181E-024C-3AC7-3011-D13BED626FE5}"/>
                  </a:ext>
                </a:extLst>
              </p14:cNvPr>
              <p14:cNvContentPartPr/>
              <p14:nvPr/>
            </p14:nvContentPartPr>
            <p14:xfrm>
              <a:off x="11322490" y="3402594"/>
              <a:ext cx="9430" cy="9430"/>
            </p14:xfrm>
          </p:contentPart>
        </mc:Choice>
        <mc:Fallback>
          <p:pic>
            <p:nvPicPr>
              <p:cNvPr id="7" name="Рукописный ввод 6">
                <a:extLst>
                  <a:ext uri="{FF2B5EF4-FFF2-40B4-BE49-F238E27FC236}">
                    <a16:creationId xmlns:a16="http://schemas.microsoft.com/office/drawing/2014/main" id="{67D2181E-024C-3AC7-3011-D13BED626FE5}"/>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Рукописный ввод 8">
                <a:extLst>
                  <a:ext uri="{FF2B5EF4-FFF2-40B4-BE49-F238E27FC236}">
                    <a16:creationId xmlns:a16="http://schemas.microsoft.com/office/drawing/2014/main" id="{4D26A783-2533-FB60-2B06-4A8A68302356}"/>
                  </a:ext>
                </a:extLst>
              </p14:cNvPr>
              <p14:cNvContentPartPr/>
              <p14:nvPr/>
            </p14:nvContentPartPr>
            <p14:xfrm>
              <a:off x="10055005" y="4979406"/>
              <a:ext cx="9430" cy="9430"/>
            </p14:xfrm>
          </p:contentPart>
        </mc:Choice>
        <mc:Fallback>
          <p:pic>
            <p:nvPicPr>
              <p:cNvPr id="9" name="Рукописный ввод 8">
                <a:extLst>
                  <a:ext uri="{FF2B5EF4-FFF2-40B4-BE49-F238E27FC236}">
                    <a16:creationId xmlns:a16="http://schemas.microsoft.com/office/drawing/2014/main" id="{4D26A783-2533-FB60-2B06-4A8A68302356}"/>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Рукописный ввод 9">
                <a:extLst>
                  <a:ext uri="{FF2B5EF4-FFF2-40B4-BE49-F238E27FC236}">
                    <a16:creationId xmlns:a16="http://schemas.microsoft.com/office/drawing/2014/main" id="{A9CED27B-2C5F-AAD4-9AA2-07C5090E1A95}"/>
                  </a:ext>
                </a:extLst>
              </p14:cNvPr>
              <p14:cNvContentPartPr/>
              <p14:nvPr/>
            </p14:nvContentPartPr>
            <p14:xfrm>
              <a:off x="3702490" y="1735247"/>
              <a:ext cx="9430" cy="9430"/>
            </p14:xfrm>
          </p:contentPart>
        </mc:Choice>
        <mc:Fallback>
          <p:pic>
            <p:nvPicPr>
              <p:cNvPr id="10" name="Рукописный ввод 9">
                <a:extLst>
                  <a:ext uri="{FF2B5EF4-FFF2-40B4-BE49-F238E27FC236}">
                    <a16:creationId xmlns:a16="http://schemas.microsoft.com/office/drawing/2014/main" id="{A9CED27B-2C5F-AAD4-9AA2-07C5090E1A9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AD8470D7-E2A7-7E89-7832-CAFF4EE38099}"/>
              </a:ext>
            </a:extLst>
          </p:cNvPr>
          <p:cNvPicPr>
            <a:picLocks noChangeAspect="1"/>
          </p:cNvPicPr>
          <p:nvPr/>
        </p:nvPicPr>
        <p:blipFill>
          <a:blip r:embed="rId8"/>
          <a:stretch>
            <a:fillRect/>
          </a:stretch>
        </p:blipFill>
        <p:spPr>
          <a:xfrm>
            <a:off x="-4524043" y="260106"/>
            <a:ext cx="5083481" cy="629081"/>
          </a:xfrm>
          <a:prstGeom prst="rect">
            <a:avLst/>
          </a:prstGeom>
        </p:spPr>
      </p:pic>
      <p:pic>
        <p:nvPicPr>
          <p:cNvPr id="4" name="Рисунок 3">
            <a:extLst>
              <a:ext uri="{FF2B5EF4-FFF2-40B4-BE49-F238E27FC236}">
                <a16:creationId xmlns:a16="http://schemas.microsoft.com/office/drawing/2014/main" id="{42A22483-D1F7-DC4F-1FEC-C93868C20842}"/>
              </a:ext>
            </a:extLst>
          </p:cNvPr>
          <p:cNvPicPr>
            <a:picLocks noChangeAspect="1"/>
          </p:cNvPicPr>
          <p:nvPr/>
        </p:nvPicPr>
        <p:blipFill>
          <a:blip r:embed="rId9"/>
          <a:stretch>
            <a:fillRect/>
          </a:stretch>
        </p:blipFill>
        <p:spPr>
          <a:xfrm>
            <a:off x="559438" y="1855749"/>
            <a:ext cx="11652286" cy="3146501"/>
          </a:xfrm>
          <a:prstGeom prst="rect">
            <a:avLst/>
          </a:prstGeom>
        </p:spPr>
      </p:pic>
    </p:spTree>
    <p:extLst>
      <p:ext uri="{BB962C8B-B14F-4D97-AF65-F5344CB8AC3E}">
        <p14:creationId xmlns:p14="http://schemas.microsoft.com/office/powerpoint/2010/main" val="324271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624036" cy="763600"/>
          </a:xfrm>
          <a:prstGeom prst="rect">
            <a:avLst/>
          </a:prstGeom>
        </p:spPr>
        <p:txBody>
          <a:bodyPr spcFirstLastPara="1" vert="horz" wrap="square" lIns="121900" tIns="121900" rIns="121900" bIns="121900" rtlCol="0" anchor="t" anchorCtr="0">
            <a:noAutofit/>
          </a:bodyPr>
          <a:lstStyle/>
          <a:p>
            <a:r>
              <a:rPr lang="ru-RU" dirty="0">
                <a:ea typeface="+mj-lt"/>
                <a:cs typeface="+mj-lt"/>
              </a:rPr>
              <a:t>Источники</a:t>
            </a:r>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sp>
        <p:nvSpPr>
          <p:cNvPr id="3" name="TextBox 2">
            <a:extLst>
              <a:ext uri="{FF2B5EF4-FFF2-40B4-BE49-F238E27FC236}">
                <a16:creationId xmlns:a16="http://schemas.microsoft.com/office/drawing/2014/main" id="{448B0C8A-BB55-6B38-0F0B-E128037E94BF}"/>
              </a:ext>
            </a:extLst>
          </p:cNvPr>
          <p:cNvSpPr txBox="1"/>
          <p:nvPr/>
        </p:nvSpPr>
        <p:spPr>
          <a:xfrm>
            <a:off x="750672" y="1654595"/>
            <a:ext cx="10348622" cy="1938992"/>
          </a:xfrm>
          <a:prstGeom prst="rect">
            <a:avLst/>
          </a:prstGeom>
          <a:noFill/>
        </p:spPr>
        <p:txBody>
          <a:bodyPr wrap="square">
            <a:spAutoFit/>
          </a:bodyPr>
          <a:lstStyle/>
          <a:p>
            <a:r>
              <a:rPr lang="en-GB" sz="2000" dirty="0">
                <a:hlinkClick r:id="rId8"/>
              </a:rPr>
              <a:t>https://arxiv.org/pdf/1406.4729v4</a:t>
            </a:r>
          </a:p>
          <a:p>
            <a:r>
              <a:rPr lang="en-GB" sz="2000" dirty="0">
                <a:hlinkClick r:id="rId8"/>
              </a:rPr>
              <a:t>https://arxiv.org/abs/1504.08083</a:t>
            </a:r>
          </a:p>
          <a:p>
            <a:r>
              <a:rPr lang="en-GB" sz="2000" dirty="0">
                <a:hlinkClick r:id="rId8"/>
              </a:rPr>
              <a:t>https://arxiv.org/abs/1505.04597</a:t>
            </a:r>
            <a:endParaRPr lang="en-RU" sz="2000" dirty="0">
              <a:hlinkClick r:id="rId8"/>
            </a:endParaRPr>
          </a:p>
          <a:p>
            <a:r>
              <a:rPr lang="en-RU" sz="2000" dirty="0">
                <a:hlinkClick r:id="rId8"/>
              </a:rPr>
              <a:t>https://cs231n.stanford.edu/slides/2017/cs231n_2017_lecture11.pdf</a:t>
            </a:r>
            <a:endParaRPr lang="en-RU" sz="2000" dirty="0"/>
          </a:p>
          <a:p>
            <a:r>
              <a:rPr lang="en-GB" sz="2000" dirty="0">
                <a:hlinkClick r:id="rId9"/>
              </a:rPr>
              <a:t>https://github.com/Dyakonov/DL/blob/master/2020/DL2020_033objectdetection_06n.pdf</a:t>
            </a:r>
            <a:endParaRPr lang="ru-RU" sz="2000" dirty="0"/>
          </a:p>
          <a:p>
            <a:r>
              <a:rPr lang="en-RU" sz="2000" dirty="0"/>
              <a:t> </a:t>
            </a:r>
            <a:r>
              <a:rPr lang="en-RU" sz="2000" dirty="0">
                <a:hlinkClick r:id="rId10"/>
              </a:rPr>
              <a:t>https://dinov2.metademolab.com/</a:t>
            </a:r>
            <a:endParaRPr lang="en-RU" sz="2000" dirty="0"/>
          </a:p>
        </p:txBody>
      </p:sp>
      <p:pic>
        <p:nvPicPr>
          <p:cNvPr id="4"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AFD4A4F8-A203-C998-4CA7-1E6DE87373E8}"/>
              </a:ext>
            </a:extLst>
          </p:cNvPr>
          <p:cNvPicPr>
            <a:picLocks noChangeAspect="1"/>
          </p:cNvPicPr>
          <p:nvPr/>
        </p:nvPicPr>
        <p:blipFill>
          <a:blip r:embed="rId11"/>
          <a:stretch>
            <a:fillRect/>
          </a:stretch>
        </p:blipFill>
        <p:spPr>
          <a:xfrm>
            <a:off x="-4524043" y="260106"/>
            <a:ext cx="5083481" cy="629081"/>
          </a:xfrm>
          <a:prstGeom prst="rect">
            <a:avLst/>
          </a:prstGeom>
        </p:spPr>
      </p:pic>
      <p:pic>
        <p:nvPicPr>
          <p:cNvPr id="11"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8AAE6C1B-3D7C-4652-310D-EB37A902E896}"/>
              </a:ext>
            </a:extLst>
          </p:cNvPr>
          <p:cNvPicPr>
            <a:picLocks noChangeAspect="1"/>
          </p:cNvPicPr>
          <p:nvPr/>
        </p:nvPicPr>
        <p:blipFill>
          <a:blip r:embed="rId12"/>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22539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303601" y="2665400"/>
            <a:ext cx="5584797" cy="763600"/>
          </a:xfrm>
          <a:prstGeom prst="rect">
            <a:avLst/>
          </a:prstGeom>
        </p:spPr>
        <p:txBody>
          <a:bodyPr spcFirstLastPara="1" vert="horz" wrap="square" lIns="121900" tIns="121900" rIns="121900" bIns="121900" rtlCol="0" anchor="t" anchorCtr="0">
            <a:noAutofit/>
          </a:bodyPr>
          <a:lstStyle/>
          <a:p>
            <a:r>
              <a:rPr lang="ru-RU" dirty="0">
                <a:ea typeface="+mj-lt"/>
                <a:cs typeface="+mj-lt"/>
              </a:rPr>
              <a:t>Спасибо за внимание!</a:t>
            </a:r>
            <a:endParaRPr lang="en-GB" dirty="0"/>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598B6D72-BA28-CABC-3611-DA0B7E7E71D4}"/>
              </a:ext>
            </a:extLst>
          </p:cNvPr>
          <p:cNvPicPr>
            <a:picLocks noChangeAspect="1"/>
          </p:cNvPicPr>
          <p:nvPr/>
        </p:nvPicPr>
        <p:blipFill>
          <a:blip r:embed="rId8"/>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24049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32221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 descr="Изображение выглядит как текст, млекопитающее, снимок экрана, крупный рогатый скот&#10;&#10;Автоматически созданное описание">
            <a:extLst>
              <a:ext uri="{FF2B5EF4-FFF2-40B4-BE49-F238E27FC236}">
                <a16:creationId xmlns:a16="http://schemas.microsoft.com/office/drawing/2014/main" id="{E273DBEC-A1B2-F278-9EFB-96BD91E03D96}"/>
              </a:ext>
            </a:extLst>
          </p:cNvPr>
          <p:cNvPicPr>
            <a:picLocks noChangeAspect="1"/>
          </p:cNvPicPr>
          <p:nvPr/>
        </p:nvPicPr>
        <p:blipFill>
          <a:blip r:embed="rId9"/>
          <a:stretch>
            <a:fillRect/>
          </a:stretch>
        </p:blipFill>
        <p:spPr>
          <a:xfrm>
            <a:off x="1328738" y="1381125"/>
            <a:ext cx="9534525" cy="4095750"/>
          </a:xfrm>
          <a:prstGeom prst="rect">
            <a:avLst/>
          </a:prstGeom>
        </p:spPr>
      </p:pic>
      <p:pic>
        <p:nvPicPr>
          <p:cNvPr id="5"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D2C13EDC-EA0D-D346-80B4-5A44E328C61A}"/>
              </a:ext>
            </a:extLst>
          </p:cNvPr>
          <p:cNvPicPr>
            <a:picLocks noChangeAspect="1"/>
          </p:cNvPicPr>
          <p:nvPr/>
        </p:nvPicPr>
        <p:blipFill>
          <a:blip r:embed="rId10"/>
          <a:stretch>
            <a:fillRect/>
          </a:stretch>
        </p:blipFill>
        <p:spPr>
          <a:xfrm>
            <a:off x="-4524043" y="289847"/>
            <a:ext cx="5083481" cy="629081"/>
          </a:xfrm>
          <a:prstGeom prst="rect">
            <a:avLst/>
          </a:prstGeom>
        </p:spPr>
      </p:pic>
      <p:pic>
        <p:nvPicPr>
          <p:cNvPr id="11"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04D0A78D-5DAD-327F-F774-33A6E43DBD16}"/>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899433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Изображение выглядит как текст, млекопитающее, снимок экрана&#10;&#10;Автоматически созданное описание">
            <a:extLst>
              <a:ext uri="{FF2B5EF4-FFF2-40B4-BE49-F238E27FC236}">
                <a16:creationId xmlns:a16="http://schemas.microsoft.com/office/drawing/2014/main" id="{E3770868-8F1F-1655-A0C3-C288A8B263FB}"/>
              </a:ext>
            </a:extLst>
          </p:cNvPr>
          <p:cNvPicPr>
            <a:picLocks noChangeAspect="1"/>
          </p:cNvPicPr>
          <p:nvPr/>
        </p:nvPicPr>
        <p:blipFill>
          <a:blip r:embed="rId9"/>
          <a:stretch>
            <a:fillRect/>
          </a:stretch>
        </p:blipFill>
        <p:spPr>
          <a:xfrm>
            <a:off x="555882" y="1742511"/>
            <a:ext cx="11096625" cy="3438525"/>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F2B3DDA9-C567-DFC5-3C05-1D559E568C52}"/>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CDE63205-F4E8-4422-AE3E-481CE6D7D00C}"/>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2312067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Изображение выглядит как текст, собака, снимок экрана, млекопитающее&#10;&#10;Автоматически созданное описание">
            <a:extLst>
              <a:ext uri="{FF2B5EF4-FFF2-40B4-BE49-F238E27FC236}">
                <a16:creationId xmlns:a16="http://schemas.microsoft.com/office/drawing/2014/main" id="{1261EA14-D00E-C5EA-005A-ED95657367CC}"/>
              </a:ext>
            </a:extLst>
          </p:cNvPr>
          <p:cNvPicPr>
            <a:picLocks noChangeAspect="1"/>
          </p:cNvPicPr>
          <p:nvPr/>
        </p:nvPicPr>
        <p:blipFill>
          <a:blip r:embed="rId9"/>
          <a:stretch>
            <a:fillRect/>
          </a:stretch>
        </p:blipFill>
        <p:spPr>
          <a:xfrm>
            <a:off x="471488" y="1711530"/>
            <a:ext cx="11249025" cy="4057650"/>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B6F75807-4C08-266D-F219-E9DBF13C0193}"/>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78699840-8623-5695-F333-5B3DE54E6AC8}"/>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65660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 </a:t>
            </a:r>
            <a:r>
              <a:rPr lang="ru" dirty="0" err="1"/>
              <a:t>апсемплинг</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2" name="Рисунок 1" descr="Изображение выглядит как текст, снимок экрана, диаграмма, число&#10;&#10;Автоматически созданное описание">
            <a:extLst>
              <a:ext uri="{FF2B5EF4-FFF2-40B4-BE49-F238E27FC236}">
                <a16:creationId xmlns:a16="http://schemas.microsoft.com/office/drawing/2014/main" id="{61CABE77-4985-44A7-0AF3-022F1E252353}"/>
              </a:ext>
            </a:extLst>
          </p:cNvPr>
          <p:cNvPicPr>
            <a:picLocks noChangeAspect="1"/>
          </p:cNvPicPr>
          <p:nvPr/>
        </p:nvPicPr>
        <p:blipFill>
          <a:blip r:embed="rId9"/>
          <a:stretch>
            <a:fillRect/>
          </a:stretch>
        </p:blipFill>
        <p:spPr>
          <a:xfrm>
            <a:off x="866621" y="1953598"/>
            <a:ext cx="10753725" cy="3114675"/>
          </a:xfrm>
          <a:prstGeom prst="rect">
            <a:avLst/>
          </a:prstGeom>
        </p:spPr>
      </p:pic>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3399E259-A4B4-4889-1C08-B9CFE0A7C7DB}"/>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93846550-1089-926A-B576-49B53C996E49}"/>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168293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08EDE873-CD62-81B4-533F-0BC8C7839F3A}"/>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A59119DA-6312-3CD9-7732-C7B975D351FD}"/>
              </a:ext>
            </a:extLst>
          </p:cNvPr>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 </a:t>
            </a:r>
            <a:r>
              <a:rPr lang="en-US" dirty="0"/>
              <a:t>Transposed Conv</a:t>
            </a:r>
            <a:endParaRPr lang="ru" dirty="0"/>
          </a:p>
        </p:txBody>
      </p:sp>
      <mc:AlternateContent xmlns:mc="http://schemas.openxmlformats.org/markup-compatibility/2006">
        <mc:Choice xmlns:p14="http://schemas.microsoft.com/office/powerpoint/2010/main" Requires="p14">
          <p:contentPart p14:bwMode="auto" r:id="rId3">
            <p14:nvContentPartPr>
              <p14:cNvPr id="6" name="Рукописный ввод 5">
                <a:extLst>
                  <a:ext uri="{FF2B5EF4-FFF2-40B4-BE49-F238E27FC236}">
                    <a16:creationId xmlns:a16="http://schemas.microsoft.com/office/drawing/2014/main" id="{CE03C715-D7BC-591B-090E-A0CB0433A0C0}"/>
                  </a:ext>
                </a:extLst>
              </p14:cNvPr>
              <p14:cNvContentPartPr/>
              <p14:nvPr/>
            </p14:nvContentPartPr>
            <p14:xfrm>
              <a:off x="10632616" y="3915129"/>
              <a:ext cx="45719" cy="45719"/>
            </p14:xfrm>
          </p:contentPart>
        </mc:Choice>
        <mc:Fallback>
          <p:pic>
            <p:nvPicPr>
              <p:cNvPr id="6" name="Рукописный ввод 5">
                <a:extLst>
                  <a:ext uri="{FF2B5EF4-FFF2-40B4-BE49-F238E27FC236}">
                    <a16:creationId xmlns:a16="http://schemas.microsoft.com/office/drawing/2014/main" id="{CE03C715-D7BC-591B-090E-A0CB0433A0C0}"/>
                  </a:ext>
                </a:extLst>
              </p:cNvPr>
              <p:cNvPicPr/>
              <p:nvPr/>
            </p:nvPicPr>
            <p:blipFill>
              <a:blip r:embed="rId4"/>
              <a:stretch>
                <a:fillRect/>
              </a:stretch>
            </p:blipFill>
            <p:spPr>
              <a:xfrm>
                <a:off x="8346666" y="1629179"/>
                <a:ext cx="4571900" cy="45719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Рукописный ввод 6">
                <a:extLst>
                  <a:ext uri="{FF2B5EF4-FFF2-40B4-BE49-F238E27FC236}">
                    <a16:creationId xmlns:a16="http://schemas.microsoft.com/office/drawing/2014/main" id="{04DD8690-9B3B-05F0-3C75-8B2EAE787C85}"/>
                  </a:ext>
                </a:extLst>
              </p14:cNvPr>
              <p14:cNvContentPartPr/>
              <p14:nvPr/>
            </p14:nvContentPartPr>
            <p14:xfrm>
              <a:off x="11322490" y="3402594"/>
              <a:ext cx="9430" cy="9430"/>
            </p14:xfrm>
          </p:contentPart>
        </mc:Choice>
        <mc:Fallback>
          <p:pic>
            <p:nvPicPr>
              <p:cNvPr id="7" name="Рукописный ввод 6">
                <a:extLst>
                  <a:ext uri="{FF2B5EF4-FFF2-40B4-BE49-F238E27FC236}">
                    <a16:creationId xmlns:a16="http://schemas.microsoft.com/office/drawing/2014/main" id="{04DD8690-9B3B-05F0-3C75-8B2EAE787C85}"/>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Рукописный ввод 7">
                <a:extLst>
                  <a:ext uri="{FF2B5EF4-FFF2-40B4-BE49-F238E27FC236}">
                    <a16:creationId xmlns:a16="http://schemas.microsoft.com/office/drawing/2014/main" id="{058B6424-4CDC-CF9A-4159-C36ED817F788}"/>
                  </a:ext>
                </a:extLst>
              </p14:cNvPr>
              <p14:cNvContentPartPr/>
              <p14:nvPr/>
            </p14:nvContentPartPr>
            <p14:xfrm>
              <a:off x="9444645" y="3557919"/>
              <a:ext cx="45719" cy="45719"/>
            </p14:xfrm>
          </p:contentPart>
        </mc:Choice>
        <mc:Fallback>
          <p:pic>
            <p:nvPicPr>
              <p:cNvPr id="8" name="Рукописный ввод 7">
                <a:extLst>
                  <a:ext uri="{FF2B5EF4-FFF2-40B4-BE49-F238E27FC236}">
                    <a16:creationId xmlns:a16="http://schemas.microsoft.com/office/drawing/2014/main" id="{058B6424-4CDC-CF9A-4159-C36ED817F788}"/>
                  </a:ext>
                </a:extLst>
              </p:cNvPr>
              <p:cNvPicPr/>
              <p:nvPr/>
            </p:nvPicPr>
            <p:blipFill>
              <a:blip r:embed="rId4"/>
              <a:stretch>
                <a:fillRect/>
              </a:stretch>
            </p:blipFill>
            <p:spPr>
              <a:xfrm>
                <a:off x="7158695" y="1271969"/>
                <a:ext cx="4571900" cy="45719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Рукописный ввод 8">
                <a:extLst>
                  <a:ext uri="{FF2B5EF4-FFF2-40B4-BE49-F238E27FC236}">
                    <a16:creationId xmlns:a16="http://schemas.microsoft.com/office/drawing/2014/main" id="{C4115C24-8FAD-1741-7C34-5BFF566CC636}"/>
                  </a:ext>
                </a:extLst>
              </p14:cNvPr>
              <p14:cNvContentPartPr/>
              <p14:nvPr/>
            </p14:nvContentPartPr>
            <p14:xfrm>
              <a:off x="10055005" y="4979406"/>
              <a:ext cx="9430" cy="9430"/>
            </p14:xfrm>
          </p:contentPart>
        </mc:Choice>
        <mc:Fallback>
          <p:pic>
            <p:nvPicPr>
              <p:cNvPr id="9" name="Рукописный ввод 8">
                <a:extLst>
                  <a:ext uri="{FF2B5EF4-FFF2-40B4-BE49-F238E27FC236}">
                    <a16:creationId xmlns:a16="http://schemas.microsoft.com/office/drawing/2014/main" id="{C4115C24-8FAD-1741-7C34-5BFF566CC636}"/>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Рукописный ввод 9">
                <a:extLst>
                  <a:ext uri="{FF2B5EF4-FFF2-40B4-BE49-F238E27FC236}">
                    <a16:creationId xmlns:a16="http://schemas.microsoft.com/office/drawing/2014/main" id="{B8A1CDC3-9E76-2710-A3FD-BE103AC297EA}"/>
                  </a:ext>
                </a:extLst>
              </p14:cNvPr>
              <p14:cNvContentPartPr/>
              <p14:nvPr/>
            </p14:nvContentPartPr>
            <p14:xfrm>
              <a:off x="3702490" y="1735247"/>
              <a:ext cx="9430" cy="9430"/>
            </p14:xfrm>
          </p:contentPart>
        </mc:Choice>
        <mc:Fallback>
          <p:pic>
            <p:nvPicPr>
              <p:cNvPr id="10" name="Рукописный ввод 9">
                <a:extLst>
                  <a:ext uri="{FF2B5EF4-FFF2-40B4-BE49-F238E27FC236}">
                    <a16:creationId xmlns:a16="http://schemas.microsoft.com/office/drawing/2014/main" id="{B8A1CDC3-9E76-2710-A3FD-BE103AC297EA}"/>
                  </a:ext>
                </a:extLst>
              </p:cNvPr>
              <p:cNvPicPr/>
              <p:nvPr/>
            </p:nvPicPr>
            <p:blipFill>
              <a:blip r:embed="rId4"/>
              <a:stretch>
                <a:fillRect/>
              </a:stretch>
            </p:blipFill>
            <p:spPr>
              <a:xfrm>
                <a:off x="3230990" y="1263747"/>
                <a:ext cx="943000" cy="943000"/>
              </a:xfrm>
              <a:prstGeom prst="rect">
                <a:avLst/>
              </a:prstGeom>
            </p:spPr>
          </p:pic>
        </mc:Fallback>
      </mc:AlternateContent>
      <p:pic>
        <p:nvPicPr>
          <p:cNvPr id="3"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EF7B41ED-C77F-1ED8-CBE7-98D1E9AD89AC}"/>
              </a:ext>
            </a:extLst>
          </p:cNvPr>
          <p:cNvPicPr>
            <a:picLocks noChangeAspect="1"/>
          </p:cNvPicPr>
          <p:nvPr/>
        </p:nvPicPr>
        <p:blipFill>
          <a:blip r:embed="rId9"/>
          <a:stretch>
            <a:fillRect/>
          </a:stretch>
        </p:blipFill>
        <p:spPr>
          <a:xfrm>
            <a:off x="-4524043" y="260106"/>
            <a:ext cx="5083481" cy="629081"/>
          </a:xfrm>
          <a:prstGeom prst="rect">
            <a:avLst/>
          </a:prstGeom>
        </p:spPr>
      </p:pic>
      <p:pic>
        <p:nvPicPr>
          <p:cNvPr id="4"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CA01A15F-F963-B844-14BD-C1CC3B448BF2}"/>
              </a:ext>
            </a:extLst>
          </p:cNvPr>
          <p:cNvPicPr>
            <a:picLocks noChangeAspect="1"/>
          </p:cNvPicPr>
          <p:nvPr/>
        </p:nvPicPr>
        <p:blipFill>
          <a:blip r:embed="rId10"/>
          <a:stretch>
            <a:fillRect/>
          </a:stretch>
        </p:blipFill>
        <p:spPr>
          <a:xfrm>
            <a:off x="11013462" y="6216336"/>
            <a:ext cx="1141333" cy="641664"/>
          </a:xfrm>
          <a:prstGeom prst="rect">
            <a:avLst/>
          </a:prstGeom>
        </p:spPr>
      </p:pic>
      <p:pic>
        <p:nvPicPr>
          <p:cNvPr id="29" name="table">
            <a:extLst>
              <a:ext uri="{FF2B5EF4-FFF2-40B4-BE49-F238E27FC236}">
                <a16:creationId xmlns:a16="http://schemas.microsoft.com/office/drawing/2014/main" id="{2BD75B62-7FE3-62B5-57A6-D8F435D6F851}"/>
              </a:ext>
            </a:extLst>
          </p:cNvPr>
          <p:cNvPicPr>
            <a:picLocks noChangeAspect="1"/>
          </p:cNvPicPr>
          <p:nvPr/>
        </p:nvPicPr>
        <p:blipFill>
          <a:blip r:embed="rId11"/>
          <a:stretch>
            <a:fillRect/>
          </a:stretch>
        </p:blipFill>
        <p:spPr>
          <a:xfrm>
            <a:off x="2313777" y="2944181"/>
            <a:ext cx="883982" cy="924627"/>
          </a:xfrm>
          <a:prstGeom prst="rect">
            <a:avLst/>
          </a:prstGeom>
        </p:spPr>
      </p:pic>
      <p:grpSp>
        <p:nvGrpSpPr>
          <p:cNvPr id="30" name="object 4">
            <a:extLst>
              <a:ext uri="{FF2B5EF4-FFF2-40B4-BE49-F238E27FC236}">
                <a16:creationId xmlns:a16="http://schemas.microsoft.com/office/drawing/2014/main" id="{FDB80439-0D8B-21D4-3AB6-2A03DD6D8AD7}"/>
              </a:ext>
            </a:extLst>
          </p:cNvPr>
          <p:cNvGrpSpPr/>
          <p:nvPr/>
        </p:nvGrpSpPr>
        <p:grpSpPr>
          <a:xfrm>
            <a:off x="3507114" y="3406536"/>
            <a:ext cx="491601" cy="45719"/>
            <a:chOff x="1873774" y="3029342"/>
            <a:chExt cx="491565" cy="31750"/>
          </a:xfrm>
        </p:grpSpPr>
        <p:sp>
          <p:nvSpPr>
            <p:cNvPr id="43" name="object 5">
              <a:extLst>
                <a:ext uri="{FF2B5EF4-FFF2-40B4-BE49-F238E27FC236}">
                  <a16:creationId xmlns:a16="http://schemas.microsoft.com/office/drawing/2014/main" id="{9F96C429-08CC-4053-CE41-4C49466B8D9D}"/>
                </a:ext>
              </a:extLst>
            </p:cNvPr>
            <p:cNvSpPr/>
            <p:nvPr/>
          </p:nvSpPr>
          <p:spPr>
            <a:xfrm>
              <a:off x="1873774" y="3045074"/>
              <a:ext cx="448309" cy="0"/>
            </a:xfrm>
            <a:custGeom>
              <a:avLst/>
              <a:gdLst/>
              <a:ahLst/>
              <a:cxnLst/>
              <a:rect l="l" t="t" r="r" b="b"/>
              <a:pathLst>
                <a:path w="448310">
                  <a:moveTo>
                    <a:pt x="0" y="0"/>
                  </a:moveTo>
                  <a:lnTo>
                    <a:pt x="447749" y="0"/>
                  </a:lnTo>
                </a:path>
              </a:pathLst>
            </a:custGeom>
            <a:ln w="9524">
              <a:solidFill>
                <a:srgbClr val="595959"/>
              </a:solidFill>
            </a:ln>
          </p:spPr>
          <p:txBody>
            <a:bodyPr wrap="square" lIns="0" tIns="0" rIns="0" bIns="0" rtlCol="0"/>
            <a:lstStyle>
              <a:defPPr>
                <a:defRPr kern="0"/>
              </a:defPPr>
            </a:lstStyle>
            <a:p>
              <a:endParaRPr/>
            </a:p>
          </p:txBody>
        </p:sp>
        <p:sp>
          <p:nvSpPr>
            <p:cNvPr id="44" name="object 6">
              <a:extLst>
                <a:ext uri="{FF2B5EF4-FFF2-40B4-BE49-F238E27FC236}">
                  <a16:creationId xmlns:a16="http://schemas.microsoft.com/office/drawing/2014/main" id="{AF64FD43-C56E-AAA4-4E5E-293F5DE5E39A}"/>
                </a:ext>
              </a:extLst>
            </p:cNvPr>
            <p:cNvSpPr/>
            <p:nvPr/>
          </p:nvSpPr>
          <p:spPr>
            <a:xfrm>
              <a:off x="2321524" y="30293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defPPr>
                <a:defRPr kern="0"/>
              </a:defPPr>
            </a:lstStyle>
            <a:p>
              <a:endParaRPr/>
            </a:p>
          </p:txBody>
        </p:sp>
        <p:sp>
          <p:nvSpPr>
            <p:cNvPr id="45" name="object 7">
              <a:extLst>
                <a:ext uri="{FF2B5EF4-FFF2-40B4-BE49-F238E27FC236}">
                  <a16:creationId xmlns:a16="http://schemas.microsoft.com/office/drawing/2014/main" id="{D0F97681-57C3-19EE-669B-56380B042C78}"/>
                </a:ext>
              </a:extLst>
            </p:cNvPr>
            <p:cNvSpPr/>
            <p:nvPr/>
          </p:nvSpPr>
          <p:spPr>
            <a:xfrm>
              <a:off x="2321524" y="30293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defPPr>
                <a:defRPr kern="0"/>
              </a:defPPr>
            </a:lstStyle>
            <a:p>
              <a:endParaRPr/>
            </a:p>
          </p:txBody>
        </p:sp>
      </p:grpSp>
      <p:sp>
        <p:nvSpPr>
          <p:cNvPr id="31" name="object 8">
            <a:extLst>
              <a:ext uri="{FF2B5EF4-FFF2-40B4-BE49-F238E27FC236}">
                <a16:creationId xmlns:a16="http://schemas.microsoft.com/office/drawing/2014/main" id="{05604FFF-5FCC-58AB-914F-158AB9CD201A}"/>
              </a:ext>
            </a:extLst>
          </p:cNvPr>
          <p:cNvSpPr txBox="1"/>
          <p:nvPr/>
        </p:nvSpPr>
        <p:spPr>
          <a:xfrm>
            <a:off x="4307765" y="2507545"/>
            <a:ext cx="1797180" cy="1115690"/>
          </a:xfrm>
          <a:prstGeom prst="rect">
            <a:avLst/>
          </a:prstGeom>
        </p:spPr>
        <p:txBody>
          <a:bodyPr vert="horz" wrap="square" lIns="0" tIns="0" rIns="0" bIns="0" rtlCol="0">
            <a:spAutoFit/>
          </a:bodyPr>
          <a:lstStyle>
            <a:defPPr>
              <a:defRPr kern="0"/>
            </a:defPPr>
          </a:lstStyle>
          <a:p>
            <a:pPr>
              <a:lnSpc>
                <a:spcPts val="1105"/>
              </a:lnSpc>
              <a:tabLst>
                <a:tab pos="210820" algn="l"/>
                <a:tab pos="422275" algn="l"/>
                <a:tab pos="668655" algn="l"/>
                <a:tab pos="915035" algn="l"/>
                <a:tab pos="1162050" algn="l"/>
                <a:tab pos="1408430" algn="l"/>
                <a:tab pos="1654810" algn="l"/>
              </a:tabLst>
            </a:pP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2</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5</a:t>
            </a:r>
            <a:endParaRPr sz="1000">
              <a:latin typeface="Microsoft Sans Serif"/>
              <a:cs typeface="Microsoft Sans Serif"/>
            </a:endParaRPr>
          </a:p>
          <a:p>
            <a:pPr>
              <a:lnSpc>
                <a:spcPct val="100000"/>
              </a:lnSpc>
              <a:spcBef>
                <a:spcPts val="870"/>
              </a:spcBef>
              <a:tabLst>
                <a:tab pos="210820" algn="l"/>
                <a:tab pos="422275" algn="l"/>
                <a:tab pos="668655" algn="l"/>
                <a:tab pos="915035" algn="l"/>
                <a:tab pos="1162050" algn="l"/>
                <a:tab pos="1408430" algn="l"/>
                <a:tab pos="1654810" algn="l"/>
              </a:tabLst>
            </a:pP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endParaRPr sz="1000">
              <a:latin typeface="Microsoft Sans Serif"/>
              <a:cs typeface="Microsoft Sans Serif"/>
            </a:endParaRPr>
          </a:p>
          <a:p>
            <a:pPr>
              <a:lnSpc>
                <a:spcPct val="100000"/>
              </a:lnSpc>
              <a:spcBef>
                <a:spcPts val="630"/>
              </a:spcBef>
              <a:tabLst>
                <a:tab pos="210820" algn="l"/>
                <a:tab pos="422275" algn="l"/>
                <a:tab pos="668655" algn="l"/>
                <a:tab pos="915035" algn="l"/>
                <a:tab pos="1162050" algn="l"/>
                <a:tab pos="1408430" algn="l"/>
                <a:tab pos="1654810" algn="l"/>
              </a:tabLst>
            </a:pP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endParaRPr sz="1000">
              <a:latin typeface="Microsoft Sans Serif"/>
              <a:cs typeface="Microsoft Sans Serif"/>
            </a:endParaRPr>
          </a:p>
          <a:p>
            <a:pPr>
              <a:lnSpc>
                <a:spcPct val="100000"/>
              </a:lnSpc>
              <a:spcBef>
                <a:spcPts val="755"/>
              </a:spcBef>
              <a:tabLst>
                <a:tab pos="210820" algn="l"/>
                <a:tab pos="422275" algn="l"/>
                <a:tab pos="668655" algn="l"/>
                <a:tab pos="915035" algn="l"/>
                <a:tab pos="1162050" algn="l"/>
                <a:tab pos="1408430" algn="l"/>
                <a:tab pos="1654810" algn="l"/>
              </a:tabLst>
            </a:pP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endParaRPr sz="1000">
              <a:latin typeface="Microsoft Sans Serif"/>
              <a:cs typeface="Microsoft Sans Serif"/>
            </a:endParaRPr>
          </a:p>
          <a:p>
            <a:pPr>
              <a:lnSpc>
                <a:spcPct val="100000"/>
              </a:lnSpc>
              <a:spcBef>
                <a:spcPts val="530"/>
              </a:spcBef>
              <a:tabLst>
                <a:tab pos="211454" algn="l"/>
                <a:tab pos="422909" algn="l"/>
                <a:tab pos="669290" algn="l"/>
                <a:tab pos="915669" algn="l"/>
                <a:tab pos="1162050" algn="l"/>
                <a:tab pos="1408430" algn="l"/>
                <a:tab pos="1655445" algn="l"/>
              </a:tabLst>
            </a:pP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4</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50" dirty="0">
                <a:latin typeface="Microsoft Sans Serif"/>
                <a:cs typeface="Microsoft Sans Serif"/>
              </a:rPr>
              <a:t>0</a:t>
            </a:r>
            <a:r>
              <a:rPr sz="1000" dirty="0">
                <a:latin typeface="Microsoft Sans Serif"/>
                <a:cs typeface="Microsoft Sans Serif"/>
              </a:rPr>
              <a:t>	</a:t>
            </a:r>
            <a:r>
              <a:rPr sz="1000" spc="-25" dirty="0">
                <a:latin typeface="Microsoft Sans Serif"/>
                <a:cs typeface="Microsoft Sans Serif"/>
              </a:rPr>
              <a:t>13</a:t>
            </a:r>
            <a:endParaRPr sz="1000">
              <a:latin typeface="Microsoft Sans Serif"/>
              <a:cs typeface="Microsoft Sans Serif"/>
            </a:endParaRPr>
          </a:p>
        </p:txBody>
      </p:sp>
      <p:pic>
        <p:nvPicPr>
          <p:cNvPr id="32" name="table">
            <a:extLst>
              <a:ext uri="{FF2B5EF4-FFF2-40B4-BE49-F238E27FC236}">
                <a16:creationId xmlns:a16="http://schemas.microsoft.com/office/drawing/2014/main" id="{527381C1-B25A-298A-4EBE-73EADD90BEF6}"/>
              </a:ext>
            </a:extLst>
          </p:cNvPr>
          <p:cNvPicPr>
            <a:picLocks noChangeAspect="1"/>
          </p:cNvPicPr>
          <p:nvPr/>
        </p:nvPicPr>
        <p:blipFill>
          <a:blip r:embed="rId12"/>
          <a:stretch>
            <a:fillRect/>
          </a:stretch>
        </p:blipFill>
        <p:spPr>
          <a:xfrm>
            <a:off x="6794627" y="3041232"/>
            <a:ext cx="779199" cy="805238"/>
          </a:xfrm>
          <a:prstGeom prst="rect">
            <a:avLst/>
          </a:prstGeom>
        </p:spPr>
      </p:pic>
      <p:grpSp>
        <p:nvGrpSpPr>
          <p:cNvPr id="33" name="object 10">
            <a:extLst>
              <a:ext uri="{FF2B5EF4-FFF2-40B4-BE49-F238E27FC236}">
                <a16:creationId xmlns:a16="http://schemas.microsoft.com/office/drawing/2014/main" id="{AC217DC0-6FCC-E2F5-C4B0-E10ADB31F9C8}"/>
              </a:ext>
            </a:extLst>
          </p:cNvPr>
          <p:cNvGrpSpPr/>
          <p:nvPr/>
        </p:nvGrpSpPr>
        <p:grpSpPr>
          <a:xfrm>
            <a:off x="7788115" y="3398386"/>
            <a:ext cx="396794" cy="45719"/>
            <a:chOff x="6154775" y="3021192"/>
            <a:chExt cx="396765" cy="31750"/>
          </a:xfrm>
        </p:grpSpPr>
        <p:sp>
          <p:nvSpPr>
            <p:cNvPr id="40" name="object 11">
              <a:extLst>
                <a:ext uri="{FF2B5EF4-FFF2-40B4-BE49-F238E27FC236}">
                  <a16:creationId xmlns:a16="http://schemas.microsoft.com/office/drawing/2014/main" id="{2E04D242-E61B-6C53-41C3-B6CD901090BB}"/>
                </a:ext>
              </a:extLst>
            </p:cNvPr>
            <p:cNvSpPr/>
            <p:nvPr/>
          </p:nvSpPr>
          <p:spPr>
            <a:xfrm>
              <a:off x="6154775" y="3036925"/>
              <a:ext cx="353060" cy="0"/>
            </a:xfrm>
            <a:custGeom>
              <a:avLst/>
              <a:gdLst/>
              <a:ahLst/>
              <a:cxnLst/>
              <a:rect l="l" t="t" r="r" b="b"/>
              <a:pathLst>
                <a:path w="353059">
                  <a:moveTo>
                    <a:pt x="0" y="0"/>
                  </a:moveTo>
                  <a:lnTo>
                    <a:pt x="352949" y="0"/>
                  </a:lnTo>
                </a:path>
              </a:pathLst>
            </a:custGeom>
            <a:ln w="9524">
              <a:solidFill>
                <a:srgbClr val="595959"/>
              </a:solidFill>
            </a:ln>
          </p:spPr>
          <p:txBody>
            <a:bodyPr wrap="square" lIns="0" tIns="0" rIns="0" bIns="0" rtlCol="0"/>
            <a:lstStyle>
              <a:defPPr>
                <a:defRPr kern="0"/>
              </a:defPPr>
            </a:lstStyle>
            <a:p>
              <a:endParaRPr/>
            </a:p>
          </p:txBody>
        </p:sp>
        <p:sp>
          <p:nvSpPr>
            <p:cNvPr id="41" name="object 12">
              <a:extLst>
                <a:ext uri="{FF2B5EF4-FFF2-40B4-BE49-F238E27FC236}">
                  <a16:creationId xmlns:a16="http://schemas.microsoft.com/office/drawing/2014/main" id="{6F7A47FF-7657-9F8B-DBF3-EBAE216FACE6}"/>
                </a:ext>
              </a:extLst>
            </p:cNvPr>
            <p:cNvSpPr/>
            <p:nvPr/>
          </p:nvSpPr>
          <p:spPr>
            <a:xfrm>
              <a:off x="6507725" y="3021192"/>
              <a:ext cx="43815" cy="31750"/>
            </a:xfrm>
            <a:custGeom>
              <a:avLst/>
              <a:gdLst/>
              <a:ahLst/>
              <a:cxnLst/>
              <a:rect l="l" t="t" r="r" b="b"/>
              <a:pathLst>
                <a:path w="43815" h="31750">
                  <a:moveTo>
                    <a:pt x="0" y="31465"/>
                  </a:moveTo>
                  <a:lnTo>
                    <a:pt x="0" y="0"/>
                  </a:lnTo>
                  <a:lnTo>
                    <a:pt x="43225" y="15732"/>
                  </a:lnTo>
                  <a:lnTo>
                    <a:pt x="0" y="31465"/>
                  </a:lnTo>
                  <a:close/>
                </a:path>
              </a:pathLst>
            </a:custGeom>
            <a:solidFill>
              <a:srgbClr val="595959"/>
            </a:solidFill>
          </p:spPr>
          <p:txBody>
            <a:bodyPr wrap="square" lIns="0" tIns="0" rIns="0" bIns="0" rtlCol="0"/>
            <a:lstStyle>
              <a:defPPr>
                <a:defRPr kern="0"/>
              </a:defPPr>
            </a:lstStyle>
            <a:p>
              <a:endParaRPr/>
            </a:p>
          </p:txBody>
        </p:sp>
        <p:sp>
          <p:nvSpPr>
            <p:cNvPr id="42" name="object 13">
              <a:extLst>
                <a:ext uri="{FF2B5EF4-FFF2-40B4-BE49-F238E27FC236}">
                  <a16:creationId xmlns:a16="http://schemas.microsoft.com/office/drawing/2014/main" id="{CD85D9BC-D1F9-CA66-C380-33A04091C802}"/>
                </a:ext>
              </a:extLst>
            </p:cNvPr>
            <p:cNvSpPr/>
            <p:nvPr/>
          </p:nvSpPr>
          <p:spPr>
            <a:xfrm>
              <a:off x="6507725" y="30211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595959"/>
              </a:solidFill>
            </a:ln>
          </p:spPr>
          <p:txBody>
            <a:bodyPr wrap="square" lIns="0" tIns="0" rIns="0" bIns="0" rtlCol="0"/>
            <a:lstStyle>
              <a:defPPr>
                <a:defRPr kern="0"/>
              </a:defPPr>
            </a:lstStyle>
            <a:p>
              <a:endParaRPr/>
            </a:p>
          </p:txBody>
        </p:sp>
      </p:grpSp>
      <p:sp>
        <p:nvSpPr>
          <p:cNvPr id="34" name="object 14">
            <a:extLst>
              <a:ext uri="{FF2B5EF4-FFF2-40B4-BE49-F238E27FC236}">
                <a16:creationId xmlns:a16="http://schemas.microsoft.com/office/drawing/2014/main" id="{6FD2006A-F705-929E-EBA8-2EEA09CC3172}"/>
              </a:ext>
            </a:extLst>
          </p:cNvPr>
          <p:cNvSpPr txBox="1"/>
          <p:nvPr/>
        </p:nvSpPr>
        <p:spPr>
          <a:xfrm>
            <a:off x="3275065" y="4682832"/>
            <a:ext cx="934787" cy="228268"/>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1400" spc="-10" dirty="0">
                <a:latin typeface="Microsoft Sans Serif"/>
                <a:cs typeface="Microsoft Sans Serif"/>
              </a:rPr>
              <a:t>upsampling</a:t>
            </a:r>
            <a:endParaRPr sz="1400">
              <a:latin typeface="Microsoft Sans Serif"/>
              <a:cs typeface="Microsoft Sans Serif"/>
            </a:endParaRPr>
          </a:p>
        </p:txBody>
      </p:sp>
      <p:sp>
        <p:nvSpPr>
          <p:cNvPr id="35" name="object 15">
            <a:extLst>
              <a:ext uri="{FF2B5EF4-FFF2-40B4-BE49-F238E27FC236}">
                <a16:creationId xmlns:a16="http://schemas.microsoft.com/office/drawing/2014/main" id="{8C6FC896-9566-5C2D-D37C-11FDD1272A27}"/>
              </a:ext>
            </a:extLst>
          </p:cNvPr>
          <p:cNvSpPr txBox="1"/>
          <p:nvPr/>
        </p:nvSpPr>
        <p:spPr>
          <a:xfrm>
            <a:off x="7507538" y="4691633"/>
            <a:ext cx="925261" cy="228268"/>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1400" spc="-10" dirty="0">
                <a:latin typeface="Microsoft Sans Serif"/>
                <a:cs typeface="Microsoft Sans Serif"/>
              </a:rPr>
              <a:t>convolution</a:t>
            </a:r>
            <a:endParaRPr sz="1400">
              <a:latin typeface="Microsoft Sans Serif"/>
              <a:cs typeface="Microsoft Sans Serif"/>
            </a:endParaRPr>
          </a:p>
        </p:txBody>
      </p:sp>
      <p:sp>
        <p:nvSpPr>
          <p:cNvPr id="36" name="object 16">
            <a:extLst>
              <a:ext uri="{FF2B5EF4-FFF2-40B4-BE49-F238E27FC236}">
                <a16:creationId xmlns:a16="http://schemas.microsoft.com/office/drawing/2014/main" id="{C3AD11BD-3BF9-183E-E548-1DC2F753B26F}"/>
              </a:ext>
            </a:extLst>
          </p:cNvPr>
          <p:cNvSpPr/>
          <p:nvPr/>
        </p:nvSpPr>
        <p:spPr>
          <a:xfrm>
            <a:off x="4206613" y="2435945"/>
            <a:ext cx="1999125" cy="1660388"/>
          </a:xfrm>
          <a:custGeom>
            <a:avLst/>
            <a:gdLst/>
            <a:ahLst/>
            <a:cxnLst/>
            <a:rect l="l" t="t" r="r" b="b"/>
            <a:pathLst>
              <a:path w="1998979" h="1932939">
                <a:moveTo>
                  <a:pt x="1998599" y="1932899"/>
                </a:moveTo>
                <a:lnTo>
                  <a:pt x="0" y="1932899"/>
                </a:lnTo>
                <a:lnTo>
                  <a:pt x="0" y="0"/>
                </a:lnTo>
                <a:lnTo>
                  <a:pt x="1998599" y="0"/>
                </a:lnTo>
                <a:lnTo>
                  <a:pt x="1998599" y="1932899"/>
                </a:lnTo>
                <a:close/>
              </a:path>
            </a:pathLst>
          </a:custGeom>
          <a:solidFill>
            <a:srgbClr val="FFFFFF"/>
          </a:solidFill>
        </p:spPr>
        <p:txBody>
          <a:bodyPr wrap="square" lIns="0" tIns="0" rIns="0" bIns="0" rtlCol="0"/>
          <a:lstStyle>
            <a:defPPr>
              <a:defRPr kern="0"/>
            </a:defPPr>
          </a:lstStyle>
          <a:p>
            <a:endParaRPr/>
          </a:p>
        </p:txBody>
      </p:sp>
      <p:pic>
        <p:nvPicPr>
          <p:cNvPr id="37" name="table">
            <a:extLst>
              <a:ext uri="{FF2B5EF4-FFF2-40B4-BE49-F238E27FC236}">
                <a16:creationId xmlns:a16="http://schemas.microsoft.com/office/drawing/2014/main" id="{6D65FC40-000F-D16C-FB4E-44F2263683D1}"/>
              </a:ext>
            </a:extLst>
          </p:cNvPr>
          <p:cNvPicPr>
            <a:picLocks noChangeAspect="1"/>
          </p:cNvPicPr>
          <p:nvPr/>
        </p:nvPicPr>
        <p:blipFill>
          <a:blip r:embed="rId13"/>
          <a:stretch>
            <a:fillRect/>
          </a:stretch>
        </p:blipFill>
        <p:spPr>
          <a:xfrm>
            <a:off x="4201852" y="2431182"/>
            <a:ext cx="2000394" cy="1931810"/>
          </a:xfrm>
          <a:prstGeom prst="rect">
            <a:avLst/>
          </a:prstGeom>
        </p:spPr>
      </p:pic>
      <p:pic>
        <p:nvPicPr>
          <p:cNvPr id="39" name="table">
            <a:extLst>
              <a:ext uri="{FF2B5EF4-FFF2-40B4-BE49-F238E27FC236}">
                <a16:creationId xmlns:a16="http://schemas.microsoft.com/office/drawing/2014/main" id="{32F11286-F972-102E-BCCE-09BA64E0CD1C}"/>
              </a:ext>
            </a:extLst>
          </p:cNvPr>
          <p:cNvPicPr>
            <a:picLocks noChangeAspect="1"/>
          </p:cNvPicPr>
          <p:nvPr/>
        </p:nvPicPr>
        <p:blipFill>
          <a:blip r:embed="rId14"/>
          <a:stretch>
            <a:fillRect/>
          </a:stretch>
        </p:blipFill>
        <p:spPr>
          <a:xfrm>
            <a:off x="8640802" y="2779182"/>
            <a:ext cx="1426948" cy="1329786"/>
          </a:xfrm>
          <a:prstGeom prst="rect">
            <a:avLst/>
          </a:prstGeom>
        </p:spPr>
      </p:pic>
    </p:spTree>
    <p:extLst>
      <p:ext uri="{BB962C8B-B14F-4D97-AF65-F5344CB8AC3E}">
        <p14:creationId xmlns:p14="http://schemas.microsoft.com/office/powerpoint/2010/main" val="32397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9438" y="285142"/>
            <a:ext cx="11360800" cy="763600"/>
          </a:xfrm>
          <a:prstGeom prst="rect">
            <a:avLst/>
          </a:prstGeom>
        </p:spPr>
        <p:txBody>
          <a:bodyPr spcFirstLastPara="1" vert="horz" wrap="square" lIns="121900" tIns="121900" rIns="121900" bIns="121900" rtlCol="0" anchor="t" anchorCtr="0">
            <a:noAutofit/>
          </a:bodyPr>
          <a:lstStyle/>
          <a:p>
            <a:r>
              <a:rPr lang="ru" dirty="0"/>
              <a:t>Семантическая сегментация: проблема</a:t>
            </a:r>
          </a:p>
        </p:txBody>
      </p:sp>
      <mc:AlternateContent xmlns:mc="http://schemas.openxmlformats.org/markup-compatibility/2006" xmlns:p14="http://schemas.microsoft.com/office/powerpoint/2010/main">
        <mc:Choice Requires="p14">
          <p:contentPart p14:bwMode="auto" r:id="rId3">
            <p14:nvContentPartPr>
              <p14:cNvPr id="6" name="Рукописный ввод 5">
                <a:extLst>
                  <a:ext uri="{FF2B5EF4-FFF2-40B4-BE49-F238E27FC236}">
                    <a16:creationId xmlns:a16="http://schemas.microsoft.com/office/drawing/2014/main" id="{08A8187F-45AC-61DD-1479-5FF5E568AE6C}"/>
                  </a:ext>
                </a:extLst>
              </p14:cNvPr>
              <p14:cNvContentPartPr/>
              <p14:nvPr/>
            </p14:nvContentPartPr>
            <p14:xfrm>
              <a:off x="10205897" y="3417683"/>
              <a:ext cx="9430" cy="9430"/>
            </p14:xfrm>
          </p:contentPart>
        </mc:Choice>
        <mc:Fallback xmlns="">
          <p:pic>
            <p:nvPicPr>
              <p:cNvPr id="6" name="Рукописный ввод 5">
                <a:extLst>
                  <a:ext uri="{FF2B5EF4-FFF2-40B4-BE49-F238E27FC236}">
                    <a16:creationId xmlns:a16="http://schemas.microsoft.com/office/drawing/2014/main" id="{08A8187F-45AC-61DD-1479-5FF5E568AE6C}"/>
                  </a:ext>
                </a:extLst>
              </p:cNvPr>
              <p:cNvPicPr/>
              <p:nvPr/>
            </p:nvPicPr>
            <p:blipFill>
              <a:blip r:embed="rId4"/>
              <a:stretch>
                <a:fillRect/>
              </a:stretch>
            </p:blipFill>
            <p:spPr>
              <a:xfrm>
                <a:off x="9734397" y="294618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Рукописный ввод 6">
                <a:extLst>
                  <a:ext uri="{FF2B5EF4-FFF2-40B4-BE49-F238E27FC236}">
                    <a16:creationId xmlns:a16="http://schemas.microsoft.com/office/drawing/2014/main" id="{6C0C3561-4503-2E56-98AD-A052626F2037}"/>
                  </a:ext>
                </a:extLst>
              </p14:cNvPr>
              <p14:cNvContentPartPr/>
              <p14:nvPr/>
            </p14:nvContentPartPr>
            <p14:xfrm>
              <a:off x="11322490" y="3402594"/>
              <a:ext cx="9430" cy="9430"/>
            </p14:xfrm>
          </p:contentPart>
        </mc:Choice>
        <mc:Fallback xmlns="">
          <p:pic>
            <p:nvPicPr>
              <p:cNvPr id="7" name="Рукописный ввод 6">
                <a:extLst>
                  <a:ext uri="{FF2B5EF4-FFF2-40B4-BE49-F238E27FC236}">
                    <a16:creationId xmlns:a16="http://schemas.microsoft.com/office/drawing/2014/main" id="{6C0C3561-4503-2E56-98AD-A052626F2037}"/>
                  </a:ext>
                </a:extLst>
              </p:cNvPr>
              <p:cNvPicPr/>
              <p:nvPr/>
            </p:nvPicPr>
            <p:blipFill>
              <a:blip r:embed="rId4"/>
              <a:stretch>
                <a:fillRect/>
              </a:stretch>
            </p:blipFill>
            <p:spPr>
              <a:xfrm>
                <a:off x="10850990" y="2931094"/>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Рукописный ввод 7">
                <a:extLst>
                  <a:ext uri="{FF2B5EF4-FFF2-40B4-BE49-F238E27FC236}">
                    <a16:creationId xmlns:a16="http://schemas.microsoft.com/office/drawing/2014/main" id="{59ABD3A3-7621-F09D-D380-2D6C254E9724}"/>
                  </a:ext>
                </a:extLst>
              </p14:cNvPr>
              <p14:cNvContentPartPr/>
              <p14:nvPr/>
            </p14:nvContentPartPr>
            <p14:xfrm>
              <a:off x="8417837" y="3832633"/>
              <a:ext cx="9430" cy="9430"/>
            </p14:xfrm>
          </p:contentPart>
        </mc:Choice>
        <mc:Fallback xmlns="">
          <p:pic>
            <p:nvPicPr>
              <p:cNvPr id="8" name="Рукописный ввод 7">
                <a:extLst>
                  <a:ext uri="{FF2B5EF4-FFF2-40B4-BE49-F238E27FC236}">
                    <a16:creationId xmlns:a16="http://schemas.microsoft.com/office/drawing/2014/main" id="{59ABD3A3-7621-F09D-D380-2D6C254E9724}"/>
                  </a:ext>
                </a:extLst>
              </p:cNvPr>
              <p:cNvPicPr/>
              <p:nvPr/>
            </p:nvPicPr>
            <p:blipFill>
              <a:blip r:embed="rId4"/>
              <a:stretch>
                <a:fillRect/>
              </a:stretch>
            </p:blipFill>
            <p:spPr>
              <a:xfrm>
                <a:off x="7946337" y="3361133"/>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A422E0F7-BFDF-AC5F-2B83-1202FE8E13DA}"/>
                  </a:ext>
                </a:extLst>
              </p14:cNvPr>
              <p14:cNvContentPartPr/>
              <p14:nvPr/>
            </p14:nvContentPartPr>
            <p14:xfrm>
              <a:off x="10055005" y="4979406"/>
              <a:ext cx="9430" cy="9430"/>
            </p14:xfrm>
          </p:contentPart>
        </mc:Choice>
        <mc:Fallback xmlns="">
          <p:pic>
            <p:nvPicPr>
              <p:cNvPr id="9" name="Рукописный ввод 8">
                <a:extLst>
                  <a:ext uri="{FF2B5EF4-FFF2-40B4-BE49-F238E27FC236}">
                    <a16:creationId xmlns:a16="http://schemas.microsoft.com/office/drawing/2014/main" id="{A422E0F7-BFDF-AC5F-2B83-1202FE8E13DA}"/>
                  </a:ext>
                </a:extLst>
              </p:cNvPr>
              <p:cNvPicPr/>
              <p:nvPr/>
            </p:nvPicPr>
            <p:blipFill>
              <a:blip r:embed="rId4"/>
              <a:stretch>
                <a:fillRect/>
              </a:stretch>
            </p:blipFill>
            <p:spPr>
              <a:xfrm>
                <a:off x="9583505" y="4507906"/>
                <a:ext cx="943000" cy="9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Рукописный ввод 9">
                <a:extLst>
                  <a:ext uri="{FF2B5EF4-FFF2-40B4-BE49-F238E27FC236}">
                    <a16:creationId xmlns:a16="http://schemas.microsoft.com/office/drawing/2014/main" id="{82645208-C8BE-39E1-51E4-3C54CF9B16C5}"/>
                  </a:ext>
                </a:extLst>
              </p14:cNvPr>
              <p14:cNvContentPartPr/>
              <p14:nvPr/>
            </p14:nvContentPartPr>
            <p14:xfrm>
              <a:off x="3702490" y="1735247"/>
              <a:ext cx="9430" cy="9430"/>
            </p14:xfrm>
          </p:contentPart>
        </mc:Choice>
        <mc:Fallback xmlns="">
          <p:pic>
            <p:nvPicPr>
              <p:cNvPr id="10" name="Рукописный ввод 9">
                <a:extLst>
                  <a:ext uri="{FF2B5EF4-FFF2-40B4-BE49-F238E27FC236}">
                    <a16:creationId xmlns:a16="http://schemas.microsoft.com/office/drawing/2014/main" id="{82645208-C8BE-39E1-51E4-3C54CF9B16C5}"/>
                  </a:ext>
                </a:extLst>
              </p:cNvPr>
              <p:cNvPicPr/>
              <p:nvPr/>
            </p:nvPicPr>
            <p:blipFill>
              <a:blip r:embed="rId4"/>
              <a:stretch>
                <a:fillRect/>
              </a:stretch>
            </p:blipFill>
            <p:spPr>
              <a:xfrm>
                <a:off x="3230990" y="1263747"/>
                <a:ext cx="943000" cy="943000"/>
              </a:xfrm>
              <a:prstGeom prst="rect">
                <a:avLst/>
              </a:prstGeom>
            </p:spPr>
          </p:pic>
        </mc:Fallback>
      </mc:AlternateContent>
      <p:pic>
        <p:nvPicPr>
          <p:cNvPr id="11" name="Picture 10">
            <a:extLst>
              <a:ext uri="{FF2B5EF4-FFF2-40B4-BE49-F238E27FC236}">
                <a16:creationId xmlns:a16="http://schemas.microsoft.com/office/drawing/2014/main" id="{28B3ED35-76DA-D713-324E-65A6CF8FC0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6600" y="1879600"/>
            <a:ext cx="5638800" cy="3098800"/>
          </a:xfrm>
          <a:prstGeom prst="rect">
            <a:avLst/>
          </a:prstGeom>
        </p:spPr>
      </p:pic>
      <p:pic>
        <p:nvPicPr>
          <p:cNvPr id="2" name="Рисунок 21" descr="Изображение выглядит как снимок экрана, зеленый, Бирюза, Прямоугольник&#10;&#10;Автоматически созданное описание">
            <a:extLst>
              <a:ext uri="{FF2B5EF4-FFF2-40B4-BE49-F238E27FC236}">
                <a16:creationId xmlns:a16="http://schemas.microsoft.com/office/drawing/2014/main" id="{5055E982-C034-6213-2DFE-2E734642A511}"/>
              </a:ext>
            </a:extLst>
          </p:cNvPr>
          <p:cNvPicPr>
            <a:picLocks noChangeAspect="1"/>
          </p:cNvPicPr>
          <p:nvPr/>
        </p:nvPicPr>
        <p:blipFill>
          <a:blip r:embed="rId10"/>
          <a:stretch>
            <a:fillRect/>
          </a:stretch>
        </p:blipFill>
        <p:spPr>
          <a:xfrm>
            <a:off x="-4524043" y="260106"/>
            <a:ext cx="5083481" cy="629081"/>
          </a:xfrm>
          <a:prstGeom prst="rect">
            <a:avLst/>
          </a:prstGeom>
        </p:spPr>
      </p:pic>
      <p:pic>
        <p:nvPicPr>
          <p:cNvPr id="3" name="Рисунок 2" descr="Изображение выглядит как Графика, линия, Красочность, снимок экрана&#10;&#10;Автоматически созданное описание">
            <a:extLst>
              <a:ext uri="{FF2B5EF4-FFF2-40B4-BE49-F238E27FC236}">
                <a16:creationId xmlns:a16="http://schemas.microsoft.com/office/drawing/2014/main" id="{551F8506-615E-E595-D4CF-DEE76C9477D6}"/>
              </a:ext>
            </a:extLst>
          </p:cNvPr>
          <p:cNvPicPr>
            <a:picLocks noChangeAspect="1"/>
          </p:cNvPicPr>
          <p:nvPr/>
        </p:nvPicPr>
        <p:blipFill>
          <a:blip r:embed="rId11"/>
          <a:stretch>
            <a:fillRect/>
          </a:stretch>
        </p:blipFill>
        <p:spPr>
          <a:xfrm>
            <a:off x="11013462" y="6216336"/>
            <a:ext cx="1141333" cy="641664"/>
          </a:xfrm>
          <a:prstGeom prst="rect">
            <a:avLst/>
          </a:prstGeom>
        </p:spPr>
      </p:pic>
    </p:spTree>
    <p:extLst>
      <p:ext uri="{BB962C8B-B14F-4D97-AF65-F5344CB8AC3E}">
        <p14:creationId xmlns:p14="http://schemas.microsoft.com/office/powerpoint/2010/main" val="3147054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9003</TotalTime>
  <Words>1547</Words>
  <Application>Microsoft Office PowerPoint</Application>
  <PresentationFormat>Широкоэкранный</PresentationFormat>
  <Paragraphs>164</Paragraphs>
  <Slides>35</Slides>
  <Notes>34</Notes>
  <HiddenSlides>0</HiddenSlides>
  <MMClips>1</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-apple-system</vt:lpstr>
      <vt:lpstr>Aptos</vt:lpstr>
      <vt:lpstr>Aptos Display</vt:lpstr>
      <vt:lpstr>Arial</vt:lpstr>
      <vt:lpstr>Lucida Sans Unicode</vt:lpstr>
      <vt:lpstr>Microsoft Sans Serif</vt:lpstr>
      <vt:lpstr>Roboto</vt:lpstr>
      <vt:lpstr>Tahoma</vt:lpstr>
      <vt:lpstr>Office Theme</vt:lpstr>
      <vt:lpstr>Задачи компьютерного зрения: сегментация, детекция</vt:lpstr>
      <vt:lpstr>Постановка задач</vt:lpstr>
      <vt:lpstr>Семантическая сегментация</vt:lpstr>
      <vt:lpstr>Семантическая сегментация</vt:lpstr>
      <vt:lpstr>Семантическая сегментация</vt:lpstr>
      <vt:lpstr>Семантическая сегментация</vt:lpstr>
      <vt:lpstr>Семантическая сегментация: апсемплинг</vt:lpstr>
      <vt:lpstr>Семантическая сегментация: Transposed Conv</vt:lpstr>
      <vt:lpstr>Семантическая сегментация: проблема</vt:lpstr>
      <vt:lpstr>Семантическая сегментация: U-NET</vt:lpstr>
      <vt:lpstr>Метрики: IoU</vt:lpstr>
      <vt:lpstr>Метрики: IoU treshold</vt:lpstr>
      <vt:lpstr>Локализация и классификация</vt:lpstr>
      <vt:lpstr>Object Detection Task </vt:lpstr>
      <vt:lpstr>Детекция</vt:lpstr>
      <vt:lpstr>Детекция: R-CNN</vt:lpstr>
      <vt:lpstr>Детекция: NMS (Non Maximum Suppression)</vt:lpstr>
      <vt:lpstr>Детекция: SPP-net</vt:lpstr>
      <vt:lpstr>Детекция: SPP-net</vt:lpstr>
      <vt:lpstr>Детекция: Fast R-CNN</vt:lpstr>
      <vt:lpstr>Детекция: Loss</vt:lpstr>
      <vt:lpstr>Детекция: RoI pooling</vt:lpstr>
      <vt:lpstr>Детекция: Faster R-CNN </vt:lpstr>
      <vt:lpstr>Детекция:  YOLO </vt:lpstr>
      <vt:lpstr>Детекция:  YOLO </vt:lpstr>
      <vt:lpstr>Детекция:  YOLO </vt:lpstr>
      <vt:lpstr>Детекция:  YOLOv ??? </vt:lpstr>
      <vt:lpstr>Детекция:  YOLO... </vt:lpstr>
      <vt:lpstr>Детекция:  YOLO... </vt:lpstr>
      <vt:lpstr>Детекция:  YOLO... </vt:lpstr>
      <vt:lpstr>Grounding DINO</vt:lpstr>
      <vt:lpstr>Segment Anything Model 2 </vt:lpstr>
      <vt:lpstr>Segment Anything Model 2</vt:lpstr>
      <vt:lpstr>Источники</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компьютерное зрение. Сверточные нейронные сети</dc:title>
  <dc:creator>Калязин Николай Михайлович</dc:creator>
  <cp:lastModifiedBy>Даниил Зиновьев</cp:lastModifiedBy>
  <cp:revision>267</cp:revision>
  <dcterms:created xsi:type="dcterms:W3CDTF">2024-04-28T05:51:08Z</dcterms:created>
  <dcterms:modified xsi:type="dcterms:W3CDTF">2025-04-04T20:20:52Z</dcterms:modified>
</cp:coreProperties>
</file>